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7" r:id="rId7"/>
    <p:sldId id="264" r:id="rId8"/>
    <p:sldId id="268" r:id="rId9"/>
    <p:sldId id="265" r:id="rId10"/>
    <p:sldId id="269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Franklin Gothic Medium" panose="020B0603020102020204" pitchFamily="34" charset="0"/>
      <p:regular r:id="rId16"/>
      <p:italic r:id="rId17"/>
    </p:embeddedFont>
    <p:embeddedFont>
      <p:font typeface="HK Grotesk Bold" panose="020B0604020202020204" charset="0"/>
      <p:regular r:id="rId18"/>
    </p:embeddedFont>
    <p:embeddedFont>
      <p:font typeface="Roboto Condensed" panose="020B060402020202020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C8D3A-3366-43A9-B563-31CB5FE377D1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85393-D010-4CEE-BA7E-F00F3F854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F797C-6C5C-407D-9E87-05152C9226F0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5875B-88BB-40D8-A03D-806266A27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35DA2-6C53-411C-8EC8-A45504456938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8020A-19F5-4A10-AE3B-D75DE8789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34518-8F0C-4DBA-9676-2C9A1FF9F8E0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32E73-8D68-4054-B975-69ED70E69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1FA68-FBED-46C3-B742-C5CABCC781CE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BB6C8-4F8C-4AAD-82C6-32665DCFD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04AA-1C17-42BB-9850-F1227F257D6E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D34C8-E440-4698-83DA-CB24872FE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5ACC2-E471-4CBD-99D0-B6DE9878E3F9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AB58B-734B-4E61-A39C-51B10AB31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48187-5533-48C4-9E58-21884D537DEC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F7560-8565-4838-86AC-2A9DC06CD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EDB8-E8EA-49CB-BD31-1B5E596E85E1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FDB53-A348-4082-A4BF-042A1BD00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6247E-77B0-4AC0-9BA2-0765CA3A80EF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DD572-7FB2-40AD-949E-0AA2FC782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464A5-B26C-4012-ABD9-CCBDD29FC17A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F103-21DE-44DA-8E9E-1DC920459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311257-B461-4CC3-B6A2-80C92EAAB9DF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D910F8-7F82-43F9-A34F-73F9263D9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5E97"/>
            </a:gs>
            <a:gs pos="29000">
              <a:schemeClr val="bg1"/>
            </a:gs>
            <a:gs pos="66000">
              <a:schemeClr val="accent1">
                <a:lumMod val="60000"/>
                <a:lumOff val="40000"/>
              </a:schemeClr>
            </a:gs>
            <a:gs pos="91000">
              <a:schemeClr val="accent4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7" name="Picture 35" descr="Герб_ФЕ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11600" y="76200"/>
            <a:ext cx="1568450" cy="1790700"/>
          </a:xfrm>
          <a:prstGeom prst="rect">
            <a:avLst/>
          </a:prstGeom>
          <a:noFill/>
        </p:spPr>
      </p:pic>
      <p:sp>
        <p:nvSpPr>
          <p:cNvPr id="13329" name="AutoShape 13"/>
          <p:cNvSpPr>
            <a:spLocks noChangeArrowheads="1"/>
          </p:cNvSpPr>
          <p:nvPr/>
        </p:nvSpPr>
        <p:spPr bwMode="auto">
          <a:xfrm>
            <a:off x="2514600" y="2095500"/>
            <a:ext cx="7135813" cy="6702425"/>
          </a:xfrm>
          <a:prstGeom prst="rect">
            <a:avLst/>
          </a:prstGeom>
          <a:solidFill>
            <a:srgbClr val="9149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" name="AutoShape 14"/>
          <p:cNvSpPr/>
          <p:nvPr/>
        </p:nvSpPr>
        <p:spPr>
          <a:xfrm>
            <a:off x="457200" y="1866900"/>
            <a:ext cx="11125200" cy="6934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E5CDE0"/>
              </a:gs>
              <a:gs pos="31000">
                <a:srgbClr val="E5CDE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38" dirty="0">
                <a:solidFill>
                  <a:srgbClr val="000000"/>
                </a:solidFill>
                <a:latin typeface="Franklin Gothic Medium" panose="020B0603020102020204" pitchFamily="34" charset="0"/>
                <a:cs typeface="+mn-cs"/>
              </a:rPr>
              <a:t>  </a:t>
            </a:r>
            <a:endParaRPr lang="en-US" dirty="0">
              <a:latin typeface="+mn-lt"/>
              <a:cs typeface="+mn-cs"/>
            </a:endParaRPr>
          </a:p>
        </p:txBody>
      </p:sp>
      <p:pic>
        <p:nvPicPr>
          <p:cNvPr id="13332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438" y="274638"/>
            <a:ext cx="12573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3" name="TextBox 15"/>
          <p:cNvSpPr txBox="1">
            <a:spLocks noChangeArrowheads="1"/>
          </p:cNvSpPr>
          <p:nvPr/>
        </p:nvSpPr>
        <p:spPr bwMode="auto">
          <a:xfrm>
            <a:off x="685800" y="2019300"/>
            <a:ext cx="14398625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uk-UA" sz="2400" b="1"/>
              <a:t>071 – «Облік і оподаткування», «Облік і аудит»</a:t>
            </a:r>
          </a:p>
          <a:p>
            <a:endParaRPr lang="uk-UA" sz="2400" b="1"/>
          </a:p>
          <a:p>
            <a:r>
              <a:rPr lang="uk-UA" sz="2400" b="1"/>
              <a:t>072 – «Фінанси, банківська справа та страхування»</a:t>
            </a:r>
          </a:p>
          <a:p>
            <a:r>
              <a:rPr lang="uk-UA" sz="2400" b="1"/>
              <a:t>	«Фінанси і кредит»</a:t>
            </a:r>
          </a:p>
          <a:p>
            <a:r>
              <a:rPr lang="uk-UA" sz="2400" b="1"/>
              <a:t>	«Фінансово-економічна безпека»</a:t>
            </a:r>
          </a:p>
          <a:p>
            <a:endParaRPr lang="uk-UA" sz="2400" b="1"/>
          </a:p>
          <a:p>
            <a:r>
              <a:rPr lang="uk-UA" sz="2400" b="1"/>
              <a:t>073 – «Менеджмент», «Менеджмент організацій та адміністрування»</a:t>
            </a:r>
          </a:p>
          <a:p>
            <a:endParaRPr lang="uk-UA" sz="2400" b="1"/>
          </a:p>
          <a:p>
            <a:r>
              <a:rPr lang="uk-UA" sz="2400" b="1"/>
              <a:t>075 – «Маркетинг»</a:t>
            </a:r>
          </a:p>
          <a:p>
            <a:endParaRPr lang="uk-UA" sz="2400" b="1"/>
          </a:p>
          <a:p>
            <a:r>
              <a:rPr lang="uk-UA" sz="2400" b="1"/>
              <a:t>076 – «Підприємництво, торгівля та біржова діяльність»</a:t>
            </a:r>
          </a:p>
          <a:p>
            <a:r>
              <a:rPr lang="uk-UA" sz="2400" b="1"/>
              <a:t>	«Організація торгівлі та комерційна логістика»</a:t>
            </a:r>
          </a:p>
          <a:p>
            <a:endParaRPr lang="uk-UA" sz="2400" b="1"/>
          </a:p>
          <a:p>
            <a:r>
              <a:rPr lang="uk-UA" sz="2400" b="1"/>
              <a:t>281 – «Публічне управління та адміністрування»</a:t>
            </a:r>
          </a:p>
          <a:p>
            <a:r>
              <a:rPr lang="uk-UA" sz="2400" b="1"/>
              <a:t>	«Регіональне управління»</a:t>
            </a:r>
          </a:p>
          <a:p>
            <a:endParaRPr lang="uk-UA" sz="2400" b="1"/>
          </a:p>
          <a:p>
            <a:r>
              <a:rPr lang="uk-UA" sz="2400" b="1"/>
              <a:t>017 – « Фізична культура і спорт »</a:t>
            </a:r>
          </a:p>
          <a:p>
            <a:r>
              <a:rPr lang="uk-UA" sz="2400" b="1"/>
              <a:t>	« Фітнес та рекреація »</a:t>
            </a:r>
            <a:endParaRPr lang="en-US" sz="2400" b="1"/>
          </a:p>
        </p:txBody>
      </p:sp>
      <p:sp>
        <p:nvSpPr>
          <p:cNvPr id="26" name="TextBox 26"/>
          <p:cNvSpPr txBox="1"/>
          <p:nvPr/>
        </p:nvSpPr>
        <p:spPr>
          <a:xfrm>
            <a:off x="228600" y="8953500"/>
            <a:ext cx="11015663" cy="12811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3363"/>
              </a:lnSpc>
            </a:pPr>
            <a:r>
              <a:rPr lang="en-US" sz="2800" noProof="1">
                <a:solidFill>
                  <a:schemeClr val="hlink"/>
                </a:solidFill>
                <a:latin typeface="HK Grotesk Bold"/>
              </a:rPr>
              <a:t>https://zp.edu.ua/fakultet-ekonomiki-ta-upravlinnya</a:t>
            </a:r>
            <a:endParaRPr lang="uk-UA" sz="2800">
              <a:solidFill>
                <a:schemeClr val="hlink"/>
              </a:solidFill>
              <a:latin typeface="HK Grotesk Bold"/>
            </a:endParaRPr>
          </a:p>
          <a:p>
            <a:r>
              <a:rPr lang="uk-UA" sz="2800">
                <a:solidFill>
                  <a:schemeClr val="hlink"/>
                </a:solidFill>
                <a:latin typeface="HK Grotesk Bold"/>
              </a:rPr>
              <a:t>Декан факультету к.е.н., доцент Корольков Владислав Васильович </a:t>
            </a:r>
            <a:r>
              <a:rPr lang="uk-UA" sz="2800">
                <a:solidFill>
                  <a:schemeClr val="hlink"/>
                </a:solidFill>
              </a:rPr>
              <a:t>т</a:t>
            </a:r>
            <a:r>
              <a:rPr lang="uk-UA" sz="2800">
                <a:solidFill>
                  <a:schemeClr val="hlink"/>
                </a:solidFill>
                <a:latin typeface="HK Grotesk Bold"/>
              </a:rPr>
              <a:t>ел. 764-34-16, 7-698-2-33, 7-698-4-07</a:t>
            </a:r>
            <a:endParaRPr lang="en-US" sz="2800">
              <a:solidFill>
                <a:schemeClr val="hlink"/>
              </a:solidFill>
              <a:latin typeface="HK Grotesk Bold"/>
            </a:endParaRPr>
          </a:p>
        </p:txBody>
      </p:sp>
      <p:sp>
        <p:nvSpPr>
          <p:cNvPr id="40" name="TextBox 12"/>
          <p:cNvSpPr txBox="1"/>
          <p:nvPr/>
        </p:nvSpPr>
        <p:spPr>
          <a:xfrm>
            <a:off x="2209800" y="150813"/>
            <a:ext cx="14097000" cy="14922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5875"/>
              </a:lnSpc>
            </a:pPr>
            <a:r>
              <a:rPr lang="ru-RU" sz="4000" b="1" noProof="1">
                <a:solidFill>
                  <a:srgbClr val="411E3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rPr>
              <a:t>НУ "Запорізька політехніка"</a:t>
            </a:r>
          </a:p>
          <a:p>
            <a:pPr algn="ctr">
              <a:lnSpc>
                <a:spcPts val="5875"/>
              </a:lnSpc>
            </a:pPr>
            <a:r>
              <a:rPr lang="uk-UA" sz="6000" b="1" dirty="0">
                <a:solidFill>
                  <a:srgbClr val="411E3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rPr>
              <a:t>Факультет економіки та управління»</a:t>
            </a:r>
            <a:endParaRPr lang="en-US" sz="6000" b="1" dirty="0">
              <a:solidFill>
                <a:srgbClr val="411E3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13348" name="Picture 36" descr="75 фото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31613" y="5848350"/>
            <a:ext cx="6656387" cy="4438650"/>
          </a:xfrm>
          <a:prstGeom prst="rect">
            <a:avLst/>
          </a:prstGeom>
          <a:noFill/>
        </p:spPr>
      </p:pic>
      <p:pic>
        <p:nvPicPr>
          <p:cNvPr id="13349" name="Picture 37" descr="2015 День Менеджера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44400" y="1943100"/>
            <a:ext cx="57150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5E97"/>
            </a:gs>
            <a:gs pos="29000">
              <a:schemeClr val="bg1"/>
            </a:gs>
            <a:gs pos="66000">
              <a:schemeClr val="accent1">
                <a:lumMod val="60000"/>
                <a:lumOff val="40000"/>
              </a:schemeClr>
            </a:gs>
            <a:gs pos="91000">
              <a:schemeClr val="accent4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Герб_ФЕУ">
            <a:extLst>
              <a:ext uri="{FF2B5EF4-FFF2-40B4-BE49-F238E27FC236}">
                <a16:creationId xmlns:a16="http://schemas.microsoft.com/office/drawing/2014/main" id="{DC6A1CB0-4DDA-2A29-2B4F-45621B924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11600" y="76200"/>
            <a:ext cx="1568450" cy="1790700"/>
          </a:xfrm>
          <a:prstGeom prst="rect">
            <a:avLst/>
          </a:prstGeom>
          <a:noFill/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BED41D6-5EA7-FBBF-5AD3-464D89BB97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438" y="274638"/>
            <a:ext cx="12573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26">
            <a:extLst>
              <a:ext uri="{FF2B5EF4-FFF2-40B4-BE49-F238E27FC236}">
                <a16:creationId xmlns:a16="http://schemas.microsoft.com/office/drawing/2014/main" id="{836A70F7-90E4-F6AC-6D06-437A0365ACBF}"/>
              </a:ext>
            </a:extLst>
          </p:cNvPr>
          <p:cNvSpPr txBox="1"/>
          <p:nvPr/>
        </p:nvSpPr>
        <p:spPr>
          <a:xfrm>
            <a:off x="228600" y="8953500"/>
            <a:ext cx="11015663" cy="12811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3363"/>
              </a:lnSpc>
            </a:pPr>
            <a:r>
              <a:rPr lang="en-US" sz="2800" noProof="1">
                <a:solidFill>
                  <a:schemeClr val="hlink"/>
                </a:solidFill>
                <a:latin typeface="HK Grotesk Bold"/>
              </a:rPr>
              <a:t>https://zp.edu.ua/fakultet-ekonomiki-ta-upravlinnya</a:t>
            </a:r>
            <a:endParaRPr lang="uk-UA" sz="2800">
              <a:solidFill>
                <a:schemeClr val="hlink"/>
              </a:solidFill>
              <a:latin typeface="HK Grotesk Bold"/>
            </a:endParaRPr>
          </a:p>
          <a:p>
            <a:r>
              <a:rPr lang="uk-UA" sz="2800">
                <a:solidFill>
                  <a:schemeClr val="hlink"/>
                </a:solidFill>
                <a:latin typeface="HK Grotesk Bold"/>
              </a:rPr>
              <a:t>Декан факультету к.е.н., доцент Корольков Владислав Васильович </a:t>
            </a:r>
            <a:r>
              <a:rPr lang="uk-UA" sz="2800">
                <a:solidFill>
                  <a:schemeClr val="hlink"/>
                </a:solidFill>
              </a:rPr>
              <a:t>т</a:t>
            </a:r>
            <a:r>
              <a:rPr lang="uk-UA" sz="2800">
                <a:solidFill>
                  <a:schemeClr val="hlink"/>
                </a:solidFill>
                <a:latin typeface="HK Grotesk Bold"/>
              </a:rPr>
              <a:t>ел. 764-34-16, 7-698-2-33, 7-698-4-07</a:t>
            </a:r>
            <a:endParaRPr lang="en-US" sz="2800">
              <a:solidFill>
                <a:schemeClr val="hlink"/>
              </a:solidFill>
              <a:latin typeface="HK Grotesk Bold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B9A6269A-9D5B-584A-D56C-8CA61CBA4072}"/>
              </a:ext>
            </a:extLst>
          </p:cNvPr>
          <p:cNvSpPr txBox="1"/>
          <p:nvPr/>
        </p:nvSpPr>
        <p:spPr>
          <a:xfrm>
            <a:off x="2133600" y="0"/>
            <a:ext cx="14097000" cy="22383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5875"/>
              </a:lnSpc>
            </a:pPr>
            <a:r>
              <a:rPr lang="ru-RU" sz="4000" b="1" noProof="1">
                <a:solidFill>
                  <a:srgbClr val="411E3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rPr>
              <a:t>НУ "Запорізька політехніка"</a:t>
            </a:r>
          </a:p>
          <a:p>
            <a:pPr algn="ctr">
              <a:lnSpc>
                <a:spcPts val="5875"/>
              </a:lnSpc>
            </a:pPr>
            <a:r>
              <a:rPr lang="uk-UA" sz="6000" b="1">
                <a:solidFill>
                  <a:srgbClr val="411E3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rPr>
              <a:t>Факультет економіки та управління»</a:t>
            </a:r>
          </a:p>
          <a:p>
            <a:pPr algn="ctr">
              <a:lnSpc>
                <a:spcPts val="5875"/>
              </a:lnSpc>
            </a:pPr>
            <a:r>
              <a:rPr lang="uk-UA" sz="4400" i="1">
                <a:solidFill>
                  <a:srgbClr val="411E3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rPr>
              <a:t>Чекає саме на тебе</a:t>
            </a:r>
            <a:endParaRPr lang="en-US" sz="4400" i="1">
              <a:solidFill>
                <a:srgbClr val="411E3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13" name="Picture 11" descr="img_20180125_142547">
            <a:extLst>
              <a:ext uri="{FF2B5EF4-FFF2-40B4-BE49-F238E27FC236}">
                <a16:creationId xmlns:a16="http://schemas.microsoft.com/office/drawing/2014/main" id="{7EAA9C5F-2826-8EAD-C489-0F4CBAC49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247900"/>
            <a:ext cx="8991600" cy="6743700"/>
          </a:xfrm>
          <a:prstGeom prst="rect">
            <a:avLst/>
          </a:prstGeom>
          <a:noFill/>
        </p:spPr>
      </p:pic>
      <p:pic>
        <p:nvPicPr>
          <p:cNvPr id="15" name="Picture 12" descr="5-1">
            <a:extLst>
              <a:ext uri="{FF2B5EF4-FFF2-40B4-BE49-F238E27FC236}">
                <a16:creationId xmlns:a16="http://schemas.microsoft.com/office/drawing/2014/main" id="{5C1FA3F0-1B10-F243-1CDB-BFCC8C059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82200" y="5381625"/>
            <a:ext cx="8077200" cy="4905375"/>
          </a:xfrm>
          <a:prstGeom prst="rect">
            <a:avLst/>
          </a:prstGeom>
          <a:noFill/>
        </p:spPr>
      </p:pic>
      <p:pic>
        <p:nvPicPr>
          <p:cNvPr id="17" name="Picture 15" descr="75 фото 4">
            <a:extLst>
              <a:ext uri="{FF2B5EF4-FFF2-40B4-BE49-F238E27FC236}">
                <a16:creationId xmlns:a16="http://schemas.microsoft.com/office/drawing/2014/main" id="{7639A1D4-EA33-B471-AD4F-7346895AC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582400" y="2324100"/>
            <a:ext cx="6553200" cy="4368800"/>
          </a:xfrm>
          <a:prstGeom prst="rect">
            <a:avLst/>
          </a:prstGeom>
          <a:noFill/>
        </p:spPr>
      </p:pic>
      <p:pic>
        <p:nvPicPr>
          <p:cNvPr id="19" name="Picture 16" descr="Рисунок 211">
            <a:extLst>
              <a:ext uri="{FF2B5EF4-FFF2-40B4-BE49-F238E27FC236}">
                <a16:creationId xmlns:a16="http://schemas.microsoft.com/office/drawing/2014/main" id="{DBBE23DE-6FAC-1F65-048F-1FD00F722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15400" y="4305300"/>
            <a:ext cx="4237038" cy="2193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7842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5E97"/>
            </a:gs>
            <a:gs pos="29000">
              <a:schemeClr val="bg1"/>
            </a:gs>
            <a:gs pos="66000">
              <a:schemeClr val="accent1">
                <a:lumMod val="60000"/>
                <a:lumOff val="40000"/>
              </a:schemeClr>
            </a:gs>
            <a:gs pos="91000">
              <a:schemeClr val="accent4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6F3DB51E-9515-DAB7-1473-390848AF3EF4}"/>
              </a:ext>
            </a:extLst>
          </p:cNvPr>
          <p:cNvSpPr/>
          <p:nvPr/>
        </p:nvSpPr>
        <p:spPr>
          <a:xfrm>
            <a:off x="10774506" y="2122506"/>
            <a:ext cx="7011470" cy="1488339"/>
          </a:xfrm>
          <a:prstGeom prst="rect">
            <a:avLst/>
          </a:prstGeom>
          <a:solidFill>
            <a:srgbClr val="94486E"/>
          </a:solidFill>
        </p:spPr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96B28BB1-BA5A-EDF0-D543-C6F85D637523}"/>
              </a:ext>
            </a:extLst>
          </p:cNvPr>
          <p:cNvSpPr/>
          <p:nvPr/>
        </p:nvSpPr>
        <p:spPr>
          <a:xfrm>
            <a:off x="10686491" y="1983606"/>
            <a:ext cx="6969216" cy="1532013"/>
          </a:xfrm>
          <a:prstGeom prst="rect">
            <a:avLst/>
          </a:prstGeom>
          <a:gradFill>
            <a:gsLst>
              <a:gs pos="0">
                <a:schemeClr val="bg1"/>
              </a:gs>
              <a:gs pos="72000">
                <a:srgbClr val="E5CDE0"/>
              </a:gs>
              <a:gs pos="100000">
                <a:srgbClr val="E5CDE0"/>
              </a:gs>
            </a:gsLst>
            <a:path path="circle">
              <a:fillToRect l="50000" t="-80000" r="50000" b="180000"/>
            </a:path>
          </a:gradFill>
        </p:spPr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E118BCA4-9E66-E0EE-11E0-835D1361DA0C}"/>
              </a:ext>
            </a:extLst>
          </p:cNvPr>
          <p:cNvSpPr/>
          <p:nvPr/>
        </p:nvSpPr>
        <p:spPr>
          <a:xfrm>
            <a:off x="10774506" y="3926410"/>
            <a:ext cx="6969216" cy="2283890"/>
          </a:xfrm>
          <a:prstGeom prst="rect">
            <a:avLst/>
          </a:prstGeom>
          <a:solidFill>
            <a:srgbClr val="B25D99"/>
          </a:solidFill>
        </p:spPr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B76B1C2A-5062-9CEA-370E-64DB0332BD43}"/>
              </a:ext>
            </a:extLst>
          </p:cNvPr>
          <p:cNvSpPr/>
          <p:nvPr/>
        </p:nvSpPr>
        <p:spPr>
          <a:xfrm>
            <a:off x="10671829" y="3823042"/>
            <a:ext cx="6998540" cy="2311058"/>
          </a:xfrm>
          <a:prstGeom prst="rect">
            <a:avLst/>
          </a:prstGeom>
          <a:gradFill>
            <a:gsLst>
              <a:gs pos="11000">
                <a:schemeClr val="bg1"/>
              </a:gs>
              <a:gs pos="51000">
                <a:srgbClr val="DBB7DE"/>
              </a:gs>
              <a:gs pos="71000">
                <a:srgbClr val="B3A2C7"/>
              </a:gs>
            </a:gsLst>
            <a:path path="circle">
              <a:fillToRect l="50000" t="-80000" r="50000" b="180000"/>
            </a:path>
          </a:gradFill>
        </p:spPr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CA44E368-9123-24C7-DAAF-6F524A791181}"/>
              </a:ext>
            </a:extLst>
          </p:cNvPr>
          <p:cNvSpPr/>
          <p:nvPr/>
        </p:nvSpPr>
        <p:spPr>
          <a:xfrm>
            <a:off x="10774506" y="6407937"/>
            <a:ext cx="7011470" cy="2417331"/>
          </a:xfrm>
          <a:prstGeom prst="rect">
            <a:avLst/>
          </a:prstGeom>
          <a:solidFill>
            <a:srgbClr val="94486E"/>
          </a:solidFill>
        </p:spPr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4D162DD0-C7A6-5C86-1326-29DB81BAD92E}"/>
              </a:ext>
            </a:extLst>
          </p:cNvPr>
          <p:cNvSpPr/>
          <p:nvPr/>
        </p:nvSpPr>
        <p:spPr>
          <a:xfrm>
            <a:off x="10674863" y="6284112"/>
            <a:ext cx="6995506" cy="2421194"/>
          </a:xfrm>
          <a:prstGeom prst="rect">
            <a:avLst/>
          </a:prstGeom>
          <a:gradFill>
            <a:gsLst>
              <a:gs pos="15000">
                <a:schemeClr val="bg1"/>
              </a:gs>
              <a:gs pos="64000">
                <a:srgbClr val="E5CDE0"/>
              </a:gs>
              <a:gs pos="100000">
                <a:srgbClr val="E5CDE0"/>
              </a:gs>
            </a:gsLst>
            <a:path path="circle">
              <a:fillToRect l="50000" t="-80000" r="50000" b="180000"/>
            </a:path>
          </a:gradFill>
        </p:spPr>
      </p:sp>
      <p:sp>
        <p:nvSpPr>
          <p:cNvPr id="18" name="AutoShape 13">
            <a:extLst>
              <a:ext uri="{FF2B5EF4-FFF2-40B4-BE49-F238E27FC236}">
                <a16:creationId xmlns:a16="http://schemas.microsoft.com/office/drawing/2014/main" id="{4E676E44-6A19-EC9D-A6C6-A358F100D30A}"/>
              </a:ext>
            </a:extLst>
          </p:cNvPr>
          <p:cNvSpPr/>
          <p:nvPr/>
        </p:nvSpPr>
        <p:spPr>
          <a:xfrm>
            <a:off x="2518348" y="2122506"/>
            <a:ext cx="7134452" cy="6702762"/>
          </a:xfrm>
          <a:prstGeom prst="rect">
            <a:avLst/>
          </a:prstGeom>
          <a:solidFill>
            <a:srgbClr val="91496E"/>
          </a:solidFill>
        </p:spPr>
      </p:sp>
      <p:sp>
        <p:nvSpPr>
          <p:cNvPr id="19" name="AutoShape 14">
            <a:extLst>
              <a:ext uri="{FF2B5EF4-FFF2-40B4-BE49-F238E27FC236}">
                <a16:creationId xmlns:a16="http://schemas.microsoft.com/office/drawing/2014/main" id="{916B7DA3-5820-232A-CF61-C0AD72E4D1B6}"/>
              </a:ext>
            </a:extLst>
          </p:cNvPr>
          <p:cNvSpPr/>
          <p:nvPr/>
        </p:nvSpPr>
        <p:spPr>
          <a:xfrm>
            <a:off x="2248524" y="2024461"/>
            <a:ext cx="7302879" cy="66398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E5CDE0"/>
              </a:gs>
              <a:gs pos="31000">
                <a:srgbClr val="E5CDE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sz="2800" b="1" spc="-38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 </a:t>
            </a:r>
            <a:endParaRPr lang="en-US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69F56A-E2FD-CD54-1BB4-C1461B492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7" y="7349864"/>
            <a:ext cx="3469692" cy="2628900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B10179C1-9139-0B96-CAFC-0C32C0E729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9277" y="274942"/>
            <a:ext cx="1256891" cy="1507516"/>
          </a:xfrm>
          <a:prstGeom prst="rect">
            <a:avLst/>
          </a:prstGeom>
        </p:spPr>
      </p:pic>
      <p:sp>
        <p:nvSpPr>
          <p:cNvPr id="22" name="TextBox 15">
            <a:extLst>
              <a:ext uri="{FF2B5EF4-FFF2-40B4-BE49-F238E27FC236}">
                <a16:creationId xmlns:a16="http://schemas.microsoft.com/office/drawing/2014/main" id="{A0760427-CA33-D685-7838-7E592C5451AD}"/>
              </a:ext>
            </a:extLst>
          </p:cNvPr>
          <p:cNvSpPr txBox="1"/>
          <p:nvPr/>
        </p:nvSpPr>
        <p:spPr>
          <a:xfrm>
            <a:off x="2518348" y="2445081"/>
            <a:ext cx="7017608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33"/>
              </a:lnSpc>
            </a:pPr>
            <a:r>
              <a:rPr lang="uk-UA" sz="4400" b="1" dirty="0">
                <a:latin typeface="Franklin Gothic Medium" panose="020B0603020102020204" pitchFamily="34" charset="0"/>
              </a:rPr>
              <a:t>075 «Маркетинг» </a:t>
            </a:r>
            <a:endParaRPr lang="uk-UA" sz="3600" b="1" dirty="0">
              <a:latin typeface="Franklin Gothic Medium" panose="020B0603020102020204" pitchFamily="34" charset="0"/>
            </a:endParaRPr>
          </a:p>
          <a:p>
            <a:pPr>
              <a:lnSpc>
                <a:spcPts val="4433"/>
              </a:lnSpc>
            </a:pPr>
            <a:r>
              <a:rPr lang="uk-UA" sz="3600" b="1" dirty="0"/>
              <a:t>Освітня програма: </a:t>
            </a:r>
            <a:r>
              <a:rPr lang="uk-UA" sz="4400" b="1" u="sng" dirty="0"/>
              <a:t>Маркетинг</a:t>
            </a:r>
            <a:endParaRPr lang="ru-RU" sz="3600" dirty="0"/>
          </a:p>
          <a:p>
            <a:pPr>
              <a:lnSpc>
                <a:spcPts val="4433"/>
              </a:lnSpc>
            </a:pPr>
            <a:endParaRPr lang="en-US" sz="4400" b="1" dirty="0"/>
          </a:p>
        </p:txBody>
      </p:sp>
      <p:grpSp>
        <p:nvGrpSpPr>
          <p:cNvPr id="23" name="Group 17">
            <a:extLst>
              <a:ext uri="{FF2B5EF4-FFF2-40B4-BE49-F238E27FC236}">
                <a16:creationId xmlns:a16="http://schemas.microsoft.com/office/drawing/2014/main" id="{13DC03E3-7BDD-FF9C-75DC-9BD00DCA5416}"/>
              </a:ext>
            </a:extLst>
          </p:cNvPr>
          <p:cNvGrpSpPr/>
          <p:nvPr/>
        </p:nvGrpSpPr>
        <p:grpSpPr>
          <a:xfrm>
            <a:off x="10249037" y="1879120"/>
            <a:ext cx="7665913" cy="2764343"/>
            <a:chOff x="0" y="-1473765"/>
            <a:chExt cx="7975002" cy="3685791"/>
          </a:xfrm>
        </p:grpSpPr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id="{F9B20BEA-1E24-C3BD-E66A-7EC30A0650E6}"/>
                </a:ext>
              </a:extLst>
            </p:cNvPr>
            <p:cNvSpPr txBox="1"/>
            <p:nvPr/>
          </p:nvSpPr>
          <p:spPr>
            <a:xfrm>
              <a:off x="592448" y="-1473765"/>
              <a:ext cx="7382554" cy="23869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90"/>
                </a:lnSpc>
              </a:pPr>
              <a:r>
                <a:rPr lang="uk-UA" sz="2400" b="1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Можливе навчання за </a:t>
              </a:r>
              <a:r>
                <a:rPr lang="uk-UA" sz="2400" b="1" u="sng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бюджетні</a:t>
              </a:r>
              <a:r>
                <a:rPr lang="uk-UA" sz="2400" b="1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 кошти</a:t>
              </a:r>
            </a:p>
            <a:p>
              <a:pPr algn="ctr"/>
              <a:r>
                <a:rPr lang="ru-RU" sz="2400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В</a:t>
              </a:r>
              <a:r>
                <a:rPr lang="en-US" sz="2400" spc="-38" dirty="0" err="1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артість</a:t>
              </a:r>
              <a:r>
                <a:rPr lang="en-US" sz="2400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 </a:t>
              </a:r>
              <a:r>
                <a:rPr lang="en-US" sz="2400" spc="-38" dirty="0" err="1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навчання</a:t>
              </a:r>
              <a:r>
                <a:rPr lang="uk-UA" sz="2400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 за контрактом за семестр:        		</a:t>
              </a:r>
              <a:r>
                <a:rPr lang="ru-RU" sz="2400" b="1" u="sng" spc="-50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конкурентна</a:t>
              </a:r>
              <a:r>
                <a:rPr lang="uk-UA" sz="2400" dirty="0">
                  <a:latin typeface="Franklin Gothic Medium" panose="020B0603020102020204" pitchFamily="34" charset="0"/>
                  <a:cs typeface="Arial" pitchFamily="34" charset="0"/>
                </a:rPr>
                <a:t>			</a:t>
              </a:r>
              <a:endParaRPr lang="ru-RU" sz="2400" spc="-70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endParaRPr>
            </a:p>
            <a:p>
              <a:pPr algn="ctr">
                <a:lnSpc>
                  <a:spcPts val="4090"/>
                </a:lnSpc>
              </a:pPr>
              <a:endParaRPr lang="en-US" sz="3895" spc="-38" dirty="0">
                <a:solidFill>
                  <a:srgbClr val="000000"/>
                </a:solidFill>
                <a:latin typeface="HK Grotesk Bold"/>
              </a:endParaRPr>
            </a:p>
          </p:txBody>
        </p:sp>
        <p:sp>
          <p:nvSpPr>
            <p:cNvPr id="25" name="TextBox 19">
              <a:extLst>
                <a:ext uri="{FF2B5EF4-FFF2-40B4-BE49-F238E27FC236}">
                  <a16:creationId xmlns:a16="http://schemas.microsoft.com/office/drawing/2014/main" id="{CE41561E-D173-089F-7DAF-459082314EDF}"/>
                </a:ext>
              </a:extLst>
            </p:cNvPr>
            <p:cNvSpPr txBox="1"/>
            <p:nvPr/>
          </p:nvSpPr>
          <p:spPr>
            <a:xfrm>
              <a:off x="0" y="1558635"/>
              <a:ext cx="7134514" cy="653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260"/>
                </a:lnSpc>
              </a:pPr>
              <a:endParaRPr/>
            </a:p>
          </p:txBody>
        </p:sp>
      </p:grpSp>
      <p:sp>
        <p:nvSpPr>
          <p:cNvPr id="27" name="TextBox 21">
            <a:extLst>
              <a:ext uri="{FF2B5EF4-FFF2-40B4-BE49-F238E27FC236}">
                <a16:creationId xmlns:a16="http://schemas.microsoft.com/office/drawing/2014/main" id="{A711D487-6FB8-8042-2339-4AEFF94E1F81}"/>
              </a:ext>
            </a:extLst>
          </p:cNvPr>
          <p:cNvSpPr txBox="1"/>
          <p:nvPr/>
        </p:nvSpPr>
        <p:spPr>
          <a:xfrm>
            <a:off x="10820400" y="6515100"/>
            <a:ext cx="7162800" cy="2662267"/>
          </a:xfrm>
          <a:prstGeom prst="rect">
            <a:avLst/>
          </a:prstGeom>
        </p:spPr>
        <p:txBody>
          <a:bodyPr wrap="square" lIns="0" tIns="0" rIns="0" bIns="0" numCol="2" rtlCol="0" anchor="t">
            <a:spAutoFit/>
          </a:bodyPr>
          <a:lstStyle/>
          <a:p>
            <a:r>
              <a:rPr lang="uk-UA" sz="2700" spc="-38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Маркетинг: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pc="-38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директор з маркетингу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pc="-38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директор з продажу 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pc="-50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маркетолог-аналітик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pc="-50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PR</a:t>
            </a:r>
            <a:r>
              <a:rPr lang="uk-UA" spc="-50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-менеджер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pc="-50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бренд-менеджер та ін.</a:t>
            </a:r>
          </a:p>
          <a:p>
            <a:endParaRPr lang="uk-UA" sz="2800" spc="-38" dirty="0">
              <a:latin typeface="Franklin Gothic Medium" panose="020B0603020102020204" pitchFamily="34" charset="0"/>
              <a:cs typeface="Arial" pitchFamily="34" charset="0"/>
            </a:endParaRPr>
          </a:p>
          <a:p>
            <a:endParaRPr lang="uk-UA" sz="2800" spc="-38" dirty="0">
              <a:latin typeface="Franklin Gothic Medium" panose="020B0603020102020204" pitchFamily="34" charset="0"/>
              <a:cs typeface="Arial" pitchFamily="34" charset="0"/>
            </a:endParaRPr>
          </a:p>
          <a:p>
            <a:r>
              <a:rPr lang="uk-UA" sz="2400" spc="-38" dirty="0">
                <a:latin typeface="Franklin Gothic Medium" panose="020B0603020102020204" pitchFamily="34" charset="0"/>
                <a:cs typeface="Arial" pitchFamily="34" charset="0"/>
              </a:rPr>
              <a:t>Організація торгівлі та комерційна логістика: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pc="-38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комерційний директор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pc="-38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фахівець відділу </a:t>
            </a:r>
            <a:r>
              <a:rPr lang="uk-UA" spc="-38" dirty="0" err="1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закупівель</a:t>
            </a:r>
            <a:endParaRPr lang="uk-UA" spc="-38" dirty="0">
              <a:solidFill>
                <a:srgbClr val="000000"/>
              </a:solidFill>
              <a:latin typeface="Franklin Gothic Medium" panose="020B0603020102020204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pc="-38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фахівець відділу збуту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pc="-38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експерт з питань логістики та ін.</a:t>
            </a:r>
          </a:p>
          <a:p>
            <a:endParaRPr lang="en-US" sz="2800" spc="-38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9318149F-0B71-2287-D522-3D137B92A83E}"/>
              </a:ext>
            </a:extLst>
          </p:cNvPr>
          <p:cNvSpPr txBox="1"/>
          <p:nvPr/>
        </p:nvSpPr>
        <p:spPr>
          <a:xfrm>
            <a:off x="11125200" y="4152900"/>
            <a:ext cx="4953000" cy="1846659"/>
          </a:xfrm>
          <a:prstGeom prst="rect">
            <a:avLst/>
          </a:prstGeom>
        </p:spPr>
        <p:txBody>
          <a:bodyPr wrap="square" lIns="0" tIns="0" rIns="0" bIns="0" numCol="2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dirty="0">
                <a:latin typeface="Franklin Gothic Medium" panose="020B0603020102020204" pitchFamily="34" charset="0"/>
                <a:cs typeface="Arial" pitchFamily="34" charset="0"/>
              </a:rPr>
              <a:t>Запоріжсталь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dirty="0">
                <a:latin typeface="Franklin Gothic Medium" panose="020B0603020102020204" pitchFamily="34" charset="0"/>
                <a:cs typeface="Arial" pitchFamily="34" charset="0"/>
              </a:rPr>
              <a:t>Мотор Січ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dirty="0">
                <a:latin typeface="Franklin Gothic Medium" panose="020B0603020102020204" pitchFamily="34" charset="0"/>
                <a:cs typeface="Arial" pitchFamily="34" charset="0"/>
              </a:rPr>
              <a:t>Хлібодар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dirty="0">
                <a:latin typeface="Franklin Gothic Medium" panose="020B0603020102020204" pitchFamily="34" charset="0"/>
                <a:cs typeface="Arial" pitchFamily="34" charset="0"/>
              </a:rPr>
              <a:t>Запорізька обласна клінічна лікарня</a:t>
            </a:r>
          </a:p>
          <a:p>
            <a:pPr>
              <a:lnSpc>
                <a:spcPts val="4090"/>
              </a:lnSpc>
            </a:pPr>
            <a:endParaRPr lang="uk-UA" sz="3895" spc="-38" dirty="0">
              <a:latin typeface="HK Grotesk Bold Bold"/>
            </a:endParaRPr>
          </a:p>
          <a:p>
            <a:pPr>
              <a:lnSpc>
                <a:spcPts val="4090"/>
              </a:lnSpc>
            </a:pPr>
            <a:endParaRPr lang="en-US" sz="3895" spc="-38" dirty="0">
              <a:latin typeface="HK Grotesk Bold Bold"/>
            </a:endParaRP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FCDBD4C6-EA83-CC76-DA20-7C869974A8A1}"/>
              </a:ext>
            </a:extLst>
          </p:cNvPr>
          <p:cNvSpPr txBox="1"/>
          <p:nvPr/>
        </p:nvSpPr>
        <p:spPr>
          <a:xfrm>
            <a:off x="2422805" y="4117823"/>
            <a:ext cx="714904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400" b="1" dirty="0">
                <a:latin typeface="Franklin Gothic Medium" panose="020B0603020102020204" pitchFamily="34" charset="0"/>
              </a:rPr>
              <a:t>076 «Підприємництво, торгівля та біржова діяльність»</a:t>
            </a:r>
          </a:p>
          <a:p>
            <a:r>
              <a:rPr lang="uk-UA" sz="3600" b="1" dirty="0"/>
              <a:t>Освітня програма: </a:t>
            </a:r>
          </a:p>
          <a:p>
            <a:pPr algn="ctr"/>
            <a:r>
              <a:rPr lang="uk-UA" sz="4400" b="1" u="sng" dirty="0"/>
              <a:t>Організація торгівлі та комерційна логістика</a:t>
            </a:r>
            <a:endParaRPr lang="ru-RU" sz="3600" dirty="0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8700F2C7-165D-B163-A975-EA19345276DA}"/>
              </a:ext>
            </a:extLst>
          </p:cNvPr>
          <p:cNvSpPr txBox="1"/>
          <p:nvPr/>
        </p:nvSpPr>
        <p:spPr>
          <a:xfrm>
            <a:off x="1912315" y="150796"/>
            <a:ext cx="15267609" cy="1539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НУ "</a:t>
            </a:r>
            <a:r>
              <a:rPr lang="en-US" sz="4000" b="1" spc="-56" dirty="0" err="1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Запорізька</a:t>
            </a:r>
            <a:r>
              <a:rPr lang="en-US" sz="4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sz="4000" b="1" spc="-56" dirty="0" err="1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політехніка</a:t>
            </a:r>
            <a:r>
              <a:rPr lang="en-US" sz="4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"</a:t>
            </a:r>
          </a:p>
          <a:p>
            <a:pPr algn="ctr">
              <a:lnSpc>
                <a:spcPts val="5880"/>
              </a:lnSpc>
            </a:pPr>
            <a:r>
              <a:rPr lang="uk-UA" sz="6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Кафедра «Маркетинг та логістика»</a:t>
            </a:r>
            <a:endParaRPr lang="en-US" sz="6000" b="1" spc="-56" dirty="0">
              <a:solidFill>
                <a:srgbClr val="411E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FE51646-F563-FD2F-8A30-7C94B061F27C}"/>
              </a:ext>
            </a:extLst>
          </p:cNvPr>
          <p:cNvSpPr/>
          <p:nvPr/>
        </p:nvSpPr>
        <p:spPr>
          <a:xfrm>
            <a:off x="12049136" y="3618987"/>
            <a:ext cx="3887924" cy="618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090"/>
              </a:lnSpc>
            </a:pPr>
            <a:r>
              <a:rPr lang="en-US" sz="2400" b="1" spc="-38" dirty="0" err="1">
                <a:latin typeface="Franklin Gothic Medium" panose="020B0603020102020204" pitchFamily="34" charset="0"/>
                <a:cs typeface="Arial" pitchFamily="34" charset="0"/>
              </a:rPr>
              <a:t>Підприємства</a:t>
            </a:r>
            <a:r>
              <a:rPr lang="en-US" sz="2400" b="1" spc="-38" dirty="0">
                <a:latin typeface="Franklin Gothic Medium" panose="020B0603020102020204" pitchFamily="34" charset="0"/>
                <a:cs typeface="Arial" pitchFamily="34" charset="0"/>
              </a:rPr>
              <a:t> </a:t>
            </a:r>
            <a:r>
              <a:rPr lang="en-US" sz="2400" b="1" spc="-38" dirty="0" err="1">
                <a:latin typeface="Franklin Gothic Medium" panose="020B0603020102020204" pitchFamily="34" charset="0"/>
                <a:cs typeface="Arial" pitchFamily="34" charset="0"/>
              </a:rPr>
              <a:t>для</a:t>
            </a:r>
            <a:r>
              <a:rPr lang="en-US" sz="2400" b="1" spc="-38" dirty="0">
                <a:latin typeface="Franklin Gothic Medium" panose="020B0603020102020204" pitchFamily="34" charset="0"/>
                <a:cs typeface="Arial" pitchFamily="34" charset="0"/>
              </a:rPr>
              <a:t> </a:t>
            </a:r>
            <a:r>
              <a:rPr lang="en-US" sz="2400" b="1" spc="-38" dirty="0" err="1">
                <a:latin typeface="Franklin Gothic Medium" panose="020B0603020102020204" pitchFamily="34" charset="0"/>
                <a:cs typeface="Arial" pitchFamily="34" charset="0"/>
              </a:rPr>
              <a:t>співпраці</a:t>
            </a:r>
            <a:r>
              <a:rPr lang="uk-UA" sz="2400" b="1" spc="-38" dirty="0">
                <a:latin typeface="Franklin Gothic Medium" panose="020B0603020102020204" pitchFamily="34" charset="0"/>
                <a:cs typeface="Arial" pitchFamily="34" charset="0"/>
              </a:rPr>
              <a:t>: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0E10C0E-EFAD-D50F-B719-4805FDB67FC8}"/>
              </a:ext>
            </a:extLst>
          </p:cNvPr>
          <p:cNvSpPr/>
          <p:nvPr/>
        </p:nvSpPr>
        <p:spPr>
          <a:xfrm>
            <a:off x="12029247" y="6121025"/>
            <a:ext cx="3818096" cy="618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090"/>
              </a:lnSpc>
            </a:pPr>
            <a:r>
              <a:rPr lang="uk-UA" sz="2400" b="1" spc="-38" dirty="0">
                <a:latin typeface="Franklin Gothic Medium" panose="020B0603020102020204" pitchFamily="34" charset="0"/>
                <a:cs typeface="Arial" pitchFamily="34" charset="0"/>
              </a:rPr>
              <a:t>Ким ти зможеш працювати</a:t>
            </a:r>
          </a:p>
        </p:txBody>
      </p:sp>
      <p:sp>
        <p:nvSpPr>
          <p:cNvPr id="35" name="TextBox 24">
            <a:extLst>
              <a:ext uri="{FF2B5EF4-FFF2-40B4-BE49-F238E27FC236}">
                <a16:creationId xmlns:a16="http://schemas.microsoft.com/office/drawing/2014/main" id="{2F60CEE7-D244-75D8-C892-2B6E8A997A69}"/>
              </a:ext>
            </a:extLst>
          </p:cNvPr>
          <p:cNvSpPr txBox="1"/>
          <p:nvPr/>
        </p:nvSpPr>
        <p:spPr>
          <a:xfrm>
            <a:off x="13944600" y="4076700"/>
            <a:ext cx="4876800" cy="1846659"/>
          </a:xfrm>
          <a:prstGeom prst="rect">
            <a:avLst/>
          </a:prstGeom>
        </p:spPr>
        <p:txBody>
          <a:bodyPr wrap="square" lIns="0" tIns="0" rIns="0" bIns="0" numCol="2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dirty="0">
                <a:latin typeface="Franklin Gothic Medium" panose="020B0603020102020204" pitchFamily="34" charset="0"/>
                <a:cs typeface="Arial" pitchFamily="34" charset="0"/>
              </a:rPr>
              <a:t>Нова Пошта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dirty="0" err="1">
                <a:latin typeface="Franklin Gothic Medium" panose="020B0603020102020204" pitchFamily="34" charset="0"/>
                <a:cs typeface="Arial" pitchFamily="34" charset="0"/>
              </a:rPr>
              <a:t>Ліон-авто</a:t>
            </a:r>
            <a:r>
              <a:rPr lang="uk-UA" sz="2000" dirty="0">
                <a:latin typeface="Franklin Gothic Medium" panose="020B0603020102020204" pitchFamily="34" charset="0"/>
                <a:cs typeface="Arial" pitchFamily="34" charset="0"/>
              </a:rPr>
              <a:t> (</a:t>
            </a:r>
            <a:r>
              <a:rPr lang="en-US" sz="2000" dirty="0">
                <a:latin typeface="Franklin Gothic Medium" panose="020B0603020102020204" pitchFamily="34" charset="0"/>
                <a:cs typeface="Arial" pitchFamily="34" charset="0"/>
              </a:rPr>
              <a:t>CITROËN </a:t>
            </a:r>
            <a:r>
              <a:rPr lang="uk-UA" sz="2000" dirty="0">
                <a:latin typeface="Franklin Gothic Medium" panose="020B0603020102020204" pitchFamily="34" charset="0"/>
                <a:cs typeface="Arial" pitchFamily="34" charset="0"/>
              </a:rPr>
              <a:t>, </a:t>
            </a:r>
            <a:r>
              <a:rPr lang="en-US" sz="2000" dirty="0">
                <a:latin typeface="Franklin Gothic Medium" panose="020B0603020102020204" pitchFamily="34" charset="0"/>
                <a:cs typeface="Arial" pitchFamily="34" charset="0"/>
              </a:rPr>
              <a:t>Renault</a:t>
            </a:r>
            <a:r>
              <a:rPr lang="uk-UA" sz="2000" dirty="0">
                <a:latin typeface="Franklin Gothic Medium" panose="020B0603020102020204" pitchFamily="34" charset="0"/>
                <a:cs typeface="Arial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dirty="0">
                <a:latin typeface="Franklin Gothic Medium" panose="020B0603020102020204" pitchFamily="34" charset="0"/>
                <a:cs typeface="Arial" pitchFamily="34" charset="0"/>
              </a:rPr>
              <a:t>Мережа </a:t>
            </a:r>
            <a:r>
              <a:rPr lang="uk-UA" sz="2000" dirty="0" err="1">
                <a:latin typeface="Franklin Gothic Medium" panose="020B0603020102020204" pitchFamily="34" charset="0"/>
                <a:cs typeface="Arial" pitchFamily="34" charset="0"/>
              </a:rPr>
              <a:t>“Сільпо”</a:t>
            </a:r>
            <a:endParaRPr lang="uk-UA" sz="2000" dirty="0">
              <a:latin typeface="Franklin Gothic Medium" panose="020B0603020102020204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dirty="0">
                <a:latin typeface="Franklin Gothic Medium" panose="020B0603020102020204" pitchFamily="34" charset="0"/>
                <a:cs typeface="Arial" pitchFamily="34" charset="0"/>
              </a:rPr>
              <a:t>Інші підприємства </a:t>
            </a:r>
            <a:endParaRPr lang="ru-RU" sz="2000" dirty="0">
              <a:latin typeface="Franklin Gothic Medium" panose="020B0603020102020204" pitchFamily="34" charset="0"/>
              <a:cs typeface="Arial" pitchFamily="34" charset="0"/>
            </a:endParaRPr>
          </a:p>
          <a:p>
            <a:pPr>
              <a:lnSpc>
                <a:spcPts val="4090"/>
              </a:lnSpc>
            </a:pPr>
            <a:endParaRPr lang="uk-UA" sz="3895" spc="-38" dirty="0">
              <a:latin typeface="HK Grotesk Bold Bold"/>
            </a:endParaRPr>
          </a:p>
          <a:p>
            <a:pPr>
              <a:lnSpc>
                <a:spcPts val="4090"/>
              </a:lnSpc>
            </a:pPr>
            <a:endParaRPr lang="en-US" sz="3895" spc="-38" dirty="0">
              <a:latin typeface="HK Grotesk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3363453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5E97"/>
            </a:gs>
            <a:gs pos="29000">
              <a:schemeClr val="bg1"/>
            </a:gs>
            <a:gs pos="66000">
              <a:schemeClr val="accent1">
                <a:lumMod val="60000"/>
                <a:lumOff val="40000"/>
              </a:schemeClr>
            </a:gs>
            <a:gs pos="91000">
              <a:schemeClr val="accent4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3">
            <a:extLst>
              <a:ext uri="{FF2B5EF4-FFF2-40B4-BE49-F238E27FC236}">
                <a16:creationId xmlns:a16="http://schemas.microsoft.com/office/drawing/2014/main" id="{228C01B7-D96A-1D46-9992-42D6C14D2B23}"/>
              </a:ext>
            </a:extLst>
          </p:cNvPr>
          <p:cNvSpPr/>
          <p:nvPr/>
        </p:nvSpPr>
        <p:spPr>
          <a:xfrm>
            <a:off x="3048000" y="2012779"/>
            <a:ext cx="12699144" cy="6243903"/>
          </a:xfrm>
          <a:prstGeom prst="rect">
            <a:avLst/>
          </a:prstGeom>
          <a:solidFill>
            <a:srgbClr val="91496E"/>
          </a:solidFill>
        </p:spPr>
      </p:sp>
      <p:sp>
        <p:nvSpPr>
          <p:cNvPr id="5" name="AutoShape 14">
            <a:extLst>
              <a:ext uri="{FF2B5EF4-FFF2-40B4-BE49-F238E27FC236}">
                <a16:creationId xmlns:a16="http://schemas.microsoft.com/office/drawing/2014/main" id="{57730416-91E3-78B3-46C2-044A203BFF62}"/>
              </a:ext>
            </a:extLst>
          </p:cNvPr>
          <p:cNvSpPr/>
          <p:nvPr/>
        </p:nvSpPr>
        <p:spPr>
          <a:xfrm>
            <a:off x="2850694" y="1914734"/>
            <a:ext cx="12770306" cy="6212177"/>
          </a:xfrm>
          <a:prstGeom prst="rect">
            <a:avLst/>
          </a:prstGeom>
          <a:gradFill flip="none" rotWithShape="1">
            <a:gsLst>
              <a:gs pos="99000">
                <a:srgbClr val="E5CDE0"/>
              </a:gs>
              <a:gs pos="40000">
                <a:schemeClr val="bg1"/>
              </a:gs>
              <a:gs pos="28000">
                <a:srgbClr val="E5CDE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 algn="ctr"/>
            <a:r>
              <a:rPr lang="ru-RU" sz="2800" b="1" spc="-38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 </a:t>
            </a:r>
          </a:p>
          <a:p>
            <a:endParaRPr lang="en-US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5792058-58C4-8C36-4790-07BA07D8D25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9277" y="274942"/>
            <a:ext cx="1256891" cy="1507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0DDF34-9AD8-BEDF-BA97-FE1592B2C47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630854" y="274942"/>
            <a:ext cx="1256891" cy="1507516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777F2DDB-1EF9-BDA0-C096-4B3A6FF69E6C}"/>
              </a:ext>
            </a:extLst>
          </p:cNvPr>
          <p:cNvSpPr txBox="1"/>
          <p:nvPr/>
        </p:nvSpPr>
        <p:spPr>
          <a:xfrm>
            <a:off x="6419734" y="1970713"/>
            <a:ext cx="595567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4800" b="1" spc="-42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Історія</a:t>
            </a:r>
            <a:r>
              <a:rPr lang="en-US" sz="4800" b="1" spc="-42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sz="4800" b="1" spc="-42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успіху</a:t>
            </a:r>
            <a:endParaRPr lang="en-US" sz="4800" b="1" spc="-42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BF903-D5F5-AC10-ACDE-0897B38E2492}"/>
              </a:ext>
            </a:extLst>
          </p:cNvPr>
          <p:cNvSpPr txBox="1"/>
          <p:nvPr/>
        </p:nvSpPr>
        <p:spPr>
          <a:xfrm>
            <a:off x="3151061" y="2611527"/>
            <a:ext cx="12012511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Лифар Владислава (1999) – </a:t>
            </a:r>
            <a:r>
              <a:rPr lang="uk-UA" sz="24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д.е.н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., професор, завідувач кафедри  </a:t>
            </a:r>
            <a:r>
              <a:rPr lang="uk-UA" sz="24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“Маркетинг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та </a:t>
            </a:r>
            <a:r>
              <a:rPr lang="uk-UA" sz="24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логістика”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НУ </a:t>
            </a:r>
            <a:r>
              <a:rPr lang="uk-UA" sz="24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“Запорізька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</a:t>
            </a:r>
            <a:r>
              <a:rPr lang="uk-UA" sz="24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політехніка”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spc="-42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</a:t>
            </a:r>
            <a:r>
              <a:rPr lang="uk-UA" sz="24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Горусєв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Руслан (1999) – комерційний директор ТОВ «</a:t>
            </a:r>
            <a:r>
              <a:rPr lang="uk-UA" sz="24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Ламіс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Україна»;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</a:t>
            </a:r>
            <a:r>
              <a:rPr lang="x-none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Бараненко Павл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о</a:t>
            </a:r>
            <a:r>
              <a:rPr lang="x-none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(2000) 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–</a:t>
            </a:r>
            <a:r>
              <a:rPr lang="x-none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начальник ф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і</a:t>
            </a:r>
            <a:r>
              <a:rPr lang="x-none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нансового 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відділу</a:t>
            </a:r>
            <a:r>
              <a:rPr lang="x-none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Концерн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у «Міські </a:t>
            </a:r>
            <a:r>
              <a:rPr lang="x-none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теплов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і мережі»;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Таран Микита </a:t>
            </a:r>
            <a:r>
              <a:rPr lang="ru-RU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(2005) 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– генеральний директор групи компаній ТОВ «</a:t>
            </a:r>
            <a:r>
              <a:rPr lang="en-US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TOP Marketing Group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» (</a:t>
            </a:r>
            <a:r>
              <a:rPr lang="en-US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TMG</a:t>
            </a:r>
            <a:r>
              <a:rPr lang="ru-RU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</a:t>
            </a:r>
            <a:r>
              <a:rPr lang="uk-UA" sz="24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Матвейченко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Максим (2007) – маркетолог експортної компанії «</a:t>
            </a:r>
            <a:r>
              <a:rPr lang="en-US" sz="24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Suncity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» (КНР);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</a:t>
            </a:r>
            <a:r>
              <a:rPr lang="uk-UA" sz="24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Нікітина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Катерина (2007) – спеціаліст з маркетингу ТОВ «Мега </a:t>
            </a:r>
            <a:r>
              <a:rPr lang="uk-UA" sz="24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Девелопмент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»;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Гречка Тетяна (2008) – економіст відділу по роботі із закордонними партнерами ВАТ «</a:t>
            </a:r>
            <a:r>
              <a:rPr lang="uk-UA" sz="24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Дніпроспецсталь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»;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</a:t>
            </a:r>
            <a:r>
              <a:rPr lang="uk-UA" sz="24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Кузнецова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Вікторія (2009) – директор компанії ПП «Міжрегіональна асоціація маркетингових агенцій» («МАМА» 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</a:t>
            </a:r>
            <a:r>
              <a:rPr lang="uk-UA" sz="24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Харланова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Валерія (2012) – </a:t>
            </a:r>
            <a:r>
              <a:rPr lang="en-US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PR-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менеджер ТЦ </a:t>
            </a:r>
            <a:r>
              <a:rPr lang="uk-UA" sz="24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“Україна”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Довжик Валерія (2021) – маркетолог  дилера «</a:t>
            </a:r>
            <a:r>
              <a:rPr lang="en-US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Renault</a:t>
            </a:r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» у м. Запоріжжя. </a:t>
            </a:r>
            <a:endParaRPr lang="ru-RU" sz="2400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lvl="0"/>
            <a:r>
              <a:rPr lang="uk-UA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</a:t>
            </a:r>
            <a:endParaRPr lang="ru-RU" sz="2400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>
              <a:buFontTx/>
              <a:buChar char="-"/>
            </a:pPr>
            <a:endParaRPr lang="uk-UA" dirty="0">
              <a:solidFill>
                <a:srgbClr val="002060"/>
              </a:solidFill>
            </a:endParaRPr>
          </a:p>
          <a:p>
            <a:endParaRPr lang="en-US" spc="-42" dirty="0">
              <a:solidFill>
                <a:srgbClr val="002060"/>
              </a:solidFill>
              <a:latin typeface="HK Grotesk Bold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ECA83C2-8132-AD63-0A87-B34500E65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2" y="7792618"/>
            <a:ext cx="4095750" cy="2340429"/>
          </a:xfrm>
          <a:prstGeom prst="rect">
            <a:avLst/>
          </a:prstGeom>
        </p:spPr>
      </p:pic>
      <p:sp>
        <p:nvSpPr>
          <p:cNvPr id="23" name="TextBox 12">
            <a:extLst>
              <a:ext uri="{FF2B5EF4-FFF2-40B4-BE49-F238E27FC236}">
                <a16:creationId xmlns:a16="http://schemas.microsoft.com/office/drawing/2014/main" id="{27AAF521-5101-D077-84C8-61549E777334}"/>
              </a:ext>
            </a:extLst>
          </p:cNvPr>
          <p:cNvSpPr txBox="1"/>
          <p:nvPr/>
        </p:nvSpPr>
        <p:spPr>
          <a:xfrm>
            <a:off x="1912315" y="150796"/>
            <a:ext cx="15267609" cy="1539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НУ "</a:t>
            </a:r>
            <a:r>
              <a:rPr lang="en-US" sz="4000" b="1" spc="-56" dirty="0" err="1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Запорізька</a:t>
            </a:r>
            <a:r>
              <a:rPr lang="en-US" sz="4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sz="4000" b="1" spc="-56" dirty="0" err="1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політехніка</a:t>
            </a:r>
            <a:r>
              <a:rPr lang="en-US" sz="4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"</a:t>
            </a:r>
          </a:p>
          <a:p>
            <a:pPr algn="ctr">
              <a:lnSpc>
                <a:spcPts val="5880"/>
              </a:lnSpc>
            </a:pPr>
            <a:r>
              <a:rPr lang="uk-UA" sz="6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Кафедра «Маркетинг та логістика»</a:t>
            </a:r>
            <a:endParaRPr lang="en-US" sz="6000" b="1" spc="-56" dirty="0">
              <a:solidFill>
                <a:srgbClr val="411E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30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5E97"/>
            </a:gs>
            <a:gs pos="29000">
              <a:schemeClr val="bg1"/>
            </a:gs>
            <a:gs pos="66000">
              <a:schemeClr val="accent1">
                <a:lumMod val="60000"/>
                <a:lumOff val="40000"/>
              </a:schemeClr>
            </a:gs>
            <a:gs pos="91000">
              <a:schemeClr val="accent4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DCAA39B-8F6A-EA12-93B2-FA4DC9931D26}"/>
              </a:ext>
            </a:extLst>
          </p:cNvPr>
          <p:cNvSpPr/>
          <p:nvPr/>
        </p:nvSpPr>
        <p:spPr>
          <a:xfrm>
            <a:off x="10774506" y="2122506"/>
            <a:ext cx="7011470" cy="1488339"/>
          </a:xfrm>
          <a:prstGeom prst="rect">
            <a:avLst/>
          </a:prstGeom>
          <a:solidFill>
            <a:srgbClr val="94486E"/>
          </a:solidFill>
        </p:spPr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5BC88421-8096-61C4-8785-A274EB13B162}"/>
              </a:ext>
            </a:extLst>
          </p:cNvPr>
          <p:cNvSpPr/>
          <p:nvPr/>
        </p:nvSpPr>
        <p:spPr>
          <a:xfrm>
            <a:off x="10686491" y="1983606"/>
            <a:ext cx="6969216" cy="1532013"/>
          </a:xfrm>
          <a:prstGeom prst="rect">
            <a:avLst/>
          </a:prstGeom>
          <a:gradFill>
            <a:gsLst>
              <a:gs pos="0">
                <a:schemeClr val="bg1"/>
              </a:gs>
              <a:gs pos="72000">
                <a:srgbClr val="E5CDE0"/>
              </a:gs>
              <a:gs pos="100000">
                <a:srgbClr val="E5CDE0"/>
              </a:gs>
            </a:gsLst>
            <a:path path="circle">
              <a:fillToRect l="50000" t="-80000" r="50000" b="180000"/>
            </a:path>
          </a:gradFill>
        </p:spPr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4191C262-E533-A913-040E-011BC7029C1A}"/>
              </a:ext>
            </a:extLst>
          </p:cNvPr>
          <p:cNvSpPr/>
          <p:nvPr/>
        </p:nvSpPr>
        <p:spPr>
          <a:xfrm>
            <a:off x="10755456" y="4942746"/>
            <a:ext cx="7205219" cy="2554025"/>
          </a:xfrm>
          <a:prstGeom prst="rect">
            <a:avLst/>
          </a:prstGeom>
          <a:solidFill>
            <a:srgbClr val="94486E"/>
          </a:solidFill>
        </p:spPr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E553A59E-794B-B57C-9FEE-7282211CAADA}"/>
              </a:ext>
            </a:extLst>
          </p:cNvPr>
          <p:cNvSpPr/>
          <p:nvPr/>
        </p:nvSpPr>
        <p:spPr>
          <a:xfrm>
            <a:off x="10654058" y="4859137"/>
            <a:ext cx="7228459" cy="2479845"/>
          </a:xfrm>
          <a:prstGeom prst="rect">
            <a:avLst/>
          </a:prstGeom>
          <a:gradFill>
            <a:gsLst>
              <a:gs pos="15000">
                <a:schemeClr val="bg1"/>
              </a:gs>
              <a:gs pos="64000">
                <a:srgbClr val="E5CDE0"/>
              </a:gs>
              <a:gs pos="100000">
                <a:srgbClr val="E5CDE0"/>
              </a:gs>
            </a:gsLst>
            <a:path path="circle">
              <a:fillToRect l="50000" t="-80000" r="50000" b="180000"/>
            </a:path>
          </a:gradFill>
        </p:spPr>
      </p:sp>
      <p:sp>
        <p:nvSpPr>
          <p:cNvPr id="9" name="AutoShape 13">
            <a:extLst>
              <a:ext uri="{FF2B5EF4-FFF2-40B4-BE49-F238E27FC236}">
                <a16:creationId xmlns:a16="http://schemas.microsoft.com/office/drawing/2014/main" id="{2DC51BD5-BA5B-7307-699A-38144B0342D5}"/>
              </a:ext>
            </a:extLst>
          </p:cNvPr>
          <p:cNvSpPr/>
          <p:nvPr/>
        </p:nvSpPr>
        <p:spPr>
          <a:xfrm>
            <a:off x="2518348" y="2122506"/>
            <a:ext cx="7134452" cy="6702762"/>
          </a:xfrm>
          <a:prstGeom prst="rect">
            <a:avLst/>
          </a:prstGeom>
          <a:solidFill>
            <a:srgbClr val="91496E"/>
          </a:solidFill>
        </p:spPr>
      </p:sp>
      <p:sp>
        <p:nvSpPr>
          <p:cNvPr id="10" name="AutoShape 14">
            <a:extLst>
              <a:ext uri="{FF2B5EF4-FFF2-40B4-BE49-F238E27FC236}">
                <a16:creationId xmlns:a16="http://schemas.microsoft.com/office/drawing/2014/main" id="{E4DDD178-DDD4-E4EC-ABFF-483B3166D13B}"/>
              </a:ext>
            </a:extLst>
          </p:cNvPr>
          <p:cNvSpPr/>
          <p:nvPr/>
        </p:nvSpPr>
        <p:spPr>
          <a:xfrm>
            <a:off x="2248524" y="2024461"/>
            <a:ext cx="7302879" cy="66398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E5CDE0"/>
              </a:gs>
              <a:gs pos="31000">
                <a:srgbClr val="E5CDE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sz="2800" b="1" spc="-38">
                <a:solidFill>
                  <a:srgbClr val="000000"/>
                </a:solidFill>
                <a:latin typeface="Franklin Gothic Medium" panose="020B0603020102020204" pitchFamily="34" charset="0"/>
              </a:rPr>
              <a:t>  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65A927-3219-5AEC-E389-C64A095EF2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" y="7450989"/>
            <a:ext cx="3469692" cy="26289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E0D68B5-2A9B-48BE-5D1F-7355D63AE8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9277" y="274942"/>
            <a:ext cx="1256891" cy="1507516"/>
          </a:xfrm>
          <a:prstGeom prst="rect">
            <a:avLst/>
          </a:prstGeom>
        </p:spPr>
      </p:pic>
      <p:grpSp>
        <p:nvGrpSpPr>
          <p:cNvPr id="14" name="Group 17">
            <a:extLst>
              <a:ext uri="{FF2B5EF4-FFF2-40B4-BE49-F238E27FC236}">
                <a16:creationId xmlns:a16="http://schemas.microsoft.com/office/drawing/2014/main" id="{09C91365-7794-1E7C-2201-CA3CE62DBDA9}"/>
              </a:ext>
            </a:extLst>
          </p:cNvPr>
          <p:cNvGrpSpPr/>
          <p:nvPr/>
        </p:nvGrpSpPr>
        <p:grpSpPr>
          <a:xfrm>
            <a:off x="10249037" y="1879120"/>
            <a:ext cx="7665913" cy="2764343"/>
            <a:chOff x="0" y="-1473765"/>
            <a:chExt cx="7975002" cy="3685791"/>
          </a:xfrm>
        </p:grpSpPr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46A7474E-63B3-AC25-2472-89152DC15CFD}"/>
                </a:ext>
              </a:extLst>
            </p:cNvPr>
            <p:cNvSpPr txBox="1"/>
            <p:nvPr/>
          </p:nvSpPr>
          <p:spPr>
            <a:xfrm>
              <a:off x="592448" y="-1473765"/>
              <a:ext cx="7382554" cy="23869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90"/>
                </a:lnSpc>
              </a:pPr>
              <a:r>
                <a:rPr lang="uk-UA" sz="2400" b="1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Можливе навчання за </a:t>
              </a:r>
              <a:r>
                <a:rPr lang="uk-UA" sz="2400" b="1" u="sng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бюджетні</a:t>
              </a:r>
              <a:r>
                <a:rPr lang="uk-UA" sz="2400" b="1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 кошти</a:t>
              </a:r>
            </a:p>
            <a:p>
              <a:pPr algn="ctr"/>
              <a:r>
                <a:rPr lang="ru-RU" sz="2400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В</a:t>
              </a:r>
              <a:r>
                <a:rPr lang="en-US" sz="2400" spc="-38" dirty="0" err="1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артість</a:t>
              </a:r>
              <a:r>
                <a:rPr lang="en-US" sz="2400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 </a:t>
              </a:r>
              <a:r>
                <a:rPr lang="en-US" sz="2400" spc="-38" dirty="0" err="1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навчання</a:t>
              </a:r>
              <a:r>
                <a:rPr lang="uk-UA" sz="2400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 за контрактом за семестр:        		</a:t>
              </a:r>
              <a:r>
                <a:rPr lang="ru-RU" sz="2400" b="1" u="sng" spc="-50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конкурентна</a:t>
              </a:r>
              <a:r>
                <a:rPr lang="uk-UA" sz="2400" dirty="0">
                  <a:latin typeface="Franklin Gothic Medium" panose="020B0603020102020204" pitchFamily="34" charset="0"/>
                  <a:cs typeface="Arial" pitchFamily="34" charset="0"/>
                </a:rPr>
                <a:t>			</a:t>
              </a:r>
              <a:endParaRPr lang="ru-RU" sz="2400" spc="-70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endParaRPr>
            </a:p>
            <a:p>
              <a:pPr algn="ctr">
                <a:lnSpc>
                  <a:spcPts val="4090"/>
                </a:lnSpc>
              </a:pPr>
              <a:endParaRPr lang="en-US" sz="3895" spc="-38" dirty="0">
                <a:solidFill>
                  <a:srgbClr val="000000"/>
                </a:solidFill>
                <a:latin typeface="HK Grotesk Bold"/>
              </a:endParaRPr>
            </a:p>
          </p:txBody>
        </p:sp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0FF24178-0E78-53AB-1117-0CE9856F0D50}"/>
                </a:ext>
              </a:extLst>
            </p:cNvPr>
            <p:cNvSpPr txBox="1"/>
            <p:nvPr/>
          </p:nvSpPr>
          <p:spPr>
            <a:xfrm>
              <a:off x="0" y="1558635"/>
              <a:ext cx="7134514" cy="653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260"/>
                </a:lnSpc>
              </a:pPr>
              <a:endParaRPr/>
            </a:p>
          </p:txBody>
        </p:sp>
      </p:grpSp>
      <p:sp>
        <p:nvSpPr>
          <p:cNvPr id="17" name="TextBox 21">
            <a:extLst>
              <a:ext uri="{FF2B5EF4-FFF2-40B4-BE49-F238E27FC236}">
                <a16:creationId xmlns:a16="http://schemas.microsoft.com/office/drawing/2014/main" id="{62CA4701-C74D-4D27-B35B-A03FA8D8B4B8}"/>
              </a:ext>
            </a:extLst>
          </p:cNvPr>
          <p:cNvSpPr txBox="1"/>
          <p:nvPr/>
        </p:nvSpPr>
        <p:spPr>
          <a:xfrm>
            <a:off x="10715856" y="5272671"/>
            <a:ext cx="7246950" cy="2785378"/>
          </a:xfrm>
          <a:prstGeom prst="rect">
            <a:avLst/>
          </a:prstGeom>
        </p:spPr>
        <p:txBody>
          <a:bodyPr wrap="square" lIns="0" tIns="0" rIns="0" bIns="0" numCol="2" rtlCol="0" anchor="t">
            <a:spAutoFit/>
          </a:bodyPr>
          <a:lstStyle/>
          <a:p>
            <a:r>
              <a:rPr lang="uk-UA" sz="2700" spc="-38" smtClean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    Менеджмент: </a:t>
            </a:r>
            <a:endParaRPr lang="uk-UA" sz="2700" spc="-38" dirty="0">
              <a:solidFill>
                <a:srgbClr val="000000"/>
              </a:solidFill>
              <a:latin typeface="Franklin Gothic Medium" panose="020B0603020102020204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>
                <a:latin typeface="Franklin Gothic Medium" panose="020B0603020102020204" pitchFamily="34" charset="0"/>
              </a:rPr>
              <a:t>керівники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err="1">
                <a:latin typeface="Franklin Gothic Medium" panose="020B0603020102020204" pitchFamily="34" charset="0"/>
              </a:rPr>
              <a:t>суб’єктів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err="1">
                <a:latin typeface="Franklin Gothic Medium" panose="020B0603020102020204" pitchFamily="34" charset="0"/>
              </a:rPr>
              <a:t>господарювання</a:t>
            </a:r>
            <a:endParaRPr lang="en-US" dirty="0">
              <a:latin typeface="Franklin Gothic Medium" panose="020B06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err="1">
                <a:latin typeface="Franklin Gothic Medium" panose="020B0603020102020204" pitchFamily="34" charset="0"/>
              </a:rPr>
              <a:t>керівники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err="1">
                <a:latin typeface="Franklin Gothic Medium" panose="020B0603020102020204" pitchFamily="34" charset="0"/>
              </a:rPr>
              <a:t>місцевих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err="1">
                <a:latin typeface="Franklin Gothic Medium" panose="020B0603020102020204" pitchFamily="34" charset="0"/>
              </a:rPr>
              <a:t>органів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err="1">
                <a:latin typeface="Franklin Gothic Medium" panose="020B0603020102020204" pitchFamily="34" charset="0"/>
              </a:rPr>
              <a:t>влади</a:t>
            </a:r>
            <a:endParaRPr lang="uk-UA" spc="-38" dirty="0">
              <a:solidFill>
                <a:srgbClr val="000000"/>
              </a:solidFill>
              <a:latin typeface="Franklin Gothic Medium" panose="020B0603020102020204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>
                <a:latin typeface="Franklin Gothic Medium" panose="020B0603020102020204" pitchFamily="34" charset="0"/>
              </a:rPr>
              <a:t>менеджери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err="1">
                <a:latin typeface="Franklin Gothic Medium" panose="020B0603020102020204" pitchFamily="34" charset="0"/>
              </a:rPr>
              <a:t>об’єднань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err="1">
                <a:latin typeface="Franklin Gothic Medium" panose="020B0603020102020204" pitchFamily="34" charset="0"/>
              </a:rPr>
              <a:t>підприємств</a:t>
            </a:r>
            <a:endParaRPr lang="en-US" dirty="0">
              <a:latin typeface="Franklin Gothic Medium" panose="020B06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pc="-50" dirty="0">
              <a:solidFill>
                <a:srgbClr val="000000"/>
              </a:solidFill>
              <a:latin typeface="Franklin Gothic Medium" panose="020B0603020102020204" pitchFamily="34" charset="0"/>
              <a:cs typeface="Arial" pitchFamily="34" charset="0"/>
            </a:endParaRPr>
          </a:p>
          <a:p>
            <a:endParaRPr lang="uk-UA" sz="2800" spc="-38" dirty="0">
              <a:latin typeface="Franklin Gothic Medium" panose="020B0603020102020204" pitchFamily="34" charset="0"/>
              <a:cs typeface="Arial" pitchFamily="34" charset="0"/>
            </a:endParaRPr>
          </a:p>
          <a:p>
            <a:r>
              <a:rPr lang="ru-RU" sz="2700" b="1" i="0" dirty="0" err="1">
                <a:solidFill>
                  <a:srgbClr val="000000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Публічне</a:t>
            </a:r>
            <a:r>
              <a:rPr lang="ru-RU" sz="2700" b="1" i="0" dirty="0">
                <a:solidFill>
                  <a:srgbClr val="000000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 </a:t>
            </a:r>
            <a:r>
              <a:rPr lang="ru-RU" sz="2700" b="1" i="0" dirty="0" err="1">
                <a:solidFill>
                  <a:srgbClr val="000000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управління</a:t>
            </a:r>
            <a:r>
              <a:rPr lang="ru-RU" sz="2700" b="1" i="0" dirty="0">
                <a:solidFill>
                  <a:srgbClr val="000000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 та </a:t>
            </a:r>
            <a:r>
              <a:rPr lang="ru-RU" sz="2700" b="1" i="0" dirty="0" err="1">
                <a:solidFill>
                  <a:srgbClr val="000000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адміністрування</a:t>
            </a:r>
            <a:r>
              <a:rPr lang="ru-RU" sz="2700" b="1" i="0" dirty="0">
                <a:solidFill>
                  <a:srgbClr val="000000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 </a:t>
            </a:r>
            <a:r>
              <a:rPr lang="uk-UA" sz="2700" spc="-38" dirty="0">
                <a:latin typeface="Franklin Gothic Medium" panose="020B0603020102020204" pitchFamily="34" charset="0"/>
                <a:cs typeface="Arial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в органах </a:t>
            </a:r>
            <a:r>
              <a:rPr lang="ru-RU" dirty="0" err="1">
                <a:solidFill>
                  <a:schemeClr val="tx1"/>
                </a:solidFill>
              </a:rPr>
              <a:t>державної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служби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в </a:t>
            </a:r>
            <a:r>
              <a:rPr lang="ru-RU" dirty="0" err="1">
                <a:solidFill>
                  <a:schemeClr val="tx1"/>
                </a:solidFill>
              </a:rPr>
              <a:t>організаціях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громадянського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суспільства</a:t>
            </a:r>
            <a:endParaRPr lang="en-US" spc="-38" dirty="0">
              <a:solidFill>
                <a:srgbClr val="000000"/>
              </a:solidFill>
              <a:latin typeface="Franklin Gothic Medium" panose="020B0603020102020204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в </a:t>
            </a:r>
            <a:r>
              <a:rPr lang="ru-RU" dirty="0" err="1">
                <a:solidFill>
                  <a:schemeClr val="tx1"/>
                </a:solidFill>
              </a:rPr>
              <a:t>міжнародних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організаціях</a:t>
            </a:r>
            <a:endParaRPr lang="uk-UA" spc="-38" dirty="0">
              <a:solidFill>
                <a:srgbClr val="000000"/>
              </a:solidFill>
              <a:latin typeface="Franklin Gothic Medium" panose="020B0603020102020204" pitchFamily="34" charset="0"/>
              <a:cs typeface="Arial" pitchFamily="34" charset="0"/>
            </a:endParaRPr>
          </a:p>
          <a:p>
            <a:endParaRPr lang="en-US" sz="2800" spc="-38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3028BD63-1299-5C0E-D410-BABE59D5B6E2}"/>
              </a:ext>
            </a:extLst>
          </p:cNvPr>
          <p:cNvSpPr txBox="1"/>
          <p:nvPr/>
        </p:nvSpPr>
        <p:spPr>
          <a:xfrm>
            <a:off x="2445111" y="2379087"/>
            <a:ext cx="7149040" cy="6186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281«</a:t>
            </a:r>
            <a:r>
              <a:rPr lang="ru-RU" sz="4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Публічне</a:t>
            </a:r>
            <a:r>
              <a:rPr lang="ru-RU" sz="4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управління</a:t>
            </a:r>
            <a:r>
              <a:rPr lang="ru-RU" sz="4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4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адміністрування</a:t>
            </a:r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Освітня програма: </a:t>
            </a:r>
          </a:p>
          <a:p>
            <a:r>
              <a:rPr lang="ru-RU" sz="4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Регіональне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управління</a:t>
            </a:r>
            <a:endParaRPr lang="en-US" sz="4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4400" b="1" dirty="0"/>
              <a:t>073 «Менеджмент»</a:t>
            </a:r>
          </a:p>
          <a:p>
            <a:pPr>
              <a:lnSpc>
                <a:spcPts val="4433"/>
              </a:lnSpc>
            </a:pPr>
            <a:r>
              <a:rPr lang="en-US" sz="3600" b="1" dirty="0"/>
              <a:t>   </a:t>
            </a:r>
            <a:r>
              <a:rPr lang="uk-UA" sz="3600" b="1" dirty="0"/>
              <a:t>Освітня програма: </a:t>
            </a:r>
            <a:r>
              <a:rPr lang="en-US" sz="3600" b="1" dirty="0"/>
              <a:t>   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Менеджмент 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організацій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 і 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адміністрування</a:t>
            </a:r>
            <a:endParaRPr lang="ru-RU" sz="3600" dirty="0"/>
          </a:p>
          <a:p>
            <a:endParaRPr lang="en-US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F8077784-CD2B-98FE-507E-F0F564FB8054}"/>
              </a:ext>
            </a:extLst>
          </p:cNvPr>
          <p:cNvSpPr txBox="1"/>
          <p:nvPr/>
        </p:nvSpPr>
        <p:spPr>
          <a:xfrm>
            <a:off x="1912315" y="150796"/>
            <a:ext cx="15267609" cy="1539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НУ "</a:t>
            </a:r>
            <a:r>
              <a:rPr lang="en-US" sz="4000" b="1" spc="-56" dirty="0" err="1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Запорізька</a:t>
            </a:r>
            <a:r>
              <a:rPr lang="en-US" sz="4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sz="4000" b="1" spc="-56" dirty="0" err="1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політехніка</a:t>
            </a:r>
            <a:r>
              <a:rPr lang="en-US" sz="4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"</a:t>
            </a:r>
          </a:p>
          <a:p>
            <a:pPr algn="ctr">
              <a:lnSpc>
                <a:spcPts val="5880"/>
              </a:lnSpc>
            </a:pPr>
            <a:r>
              <a:rPr lang="uk-UA" sz="6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Кафедра менеджменту</a:t>
            </a:r>
            <a:endParaRPr lang="en-US" sz="6000" b="1" spc="-56" dirty="0">
              <a:solidFill>
                <a:srgbClr val="411E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7D6B978-8D73-E61F-A1D4-B64FF7CF8F02}"/>
              </a:ext>
            </a:extLst>
          </p:cNvPr>
          <p:cNvSpPr/>
          <p:nvPr/>
        </p:nvSpPr>
        <p:spPr>
          <a:xfrm>
            <a:off x="11996814" y="4701348"/>
            <a:ext cx="3818096" cy="618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090"/>
              </a:lnSpc>
            </a:pPr>
            <a:r>
              <a:rPr lang="uk-UA" sz="2400" b="1" spc="-38" dirty="0">
                <a:latin typeface="Franklin Gothic Medium" panose="020B0603020102020204" pitchFamily="34" charset="0"/>
                <a:cs typeface="Arial" pitchFamily="34" charset="0"/>
              </a:rPr>
              <a:t>Ким ти зможеш працювати</a:t>
            </a:r>
          </a:p>
        </p:txBody>
      </p:sp>
    </p:spTree>
    <p:extLst>
      <p:ext uri="{BB962C8B-B14F-4D97-AF65-F5344CB8AC3E}">
        <p14:creationId xmlns:p14="http://schemas.microsoft.com/office/powerpoint/2010/main" val="2364964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5E97"/>
            </a:gs>
            <a:gs pos="29000">
              <a:schemeClr val="bg1"/>
            </a:gs>
            <a:gs pos="66000">
              <a:schemeClr val="accent1">
                <a:lumMod val="60000"/>
                <a:lumOff val="40000"/>
              </a:schemeClr>
            </a:gs>
            <a:gs pos="91000">
              <a:schemeClr val="accent4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803E031F-7BD1-ECA8-9202-A3E59A1594F3}"/>
              </a:ext>
            </a:extLst>
          </p:cNvPr>
          <p:cNvSpPr txBox="1">
            <a:spLocks/>
          </p:cNvSpPr>
          <p:nvPr/>
        </p:nvSpPr>
        <p:spPr>
          <a:xfrm>
            <a:off x="773574" y="1700929"/>
            <a:ext cx="16740851" cy="578696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r>
              <a:rPr lang="uk-UA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Студенти кафедри займають призові місця у міжнародних і всеукраїнських конкурсах, олімпіадах та конференціях з економіки та менеджменту.</a:t>
            </a:r>
          </a:p>
          <a:p>
            <a:pPr algn="ctr">
              <a:buFont typeface="Arial" charset="0"/>
              <a:buNone/>
            </a:pPr>
            <a:r>
              <a:rPr lang="uk-UA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Пишаємося ними! </a:t>
            </a:r>
          </a:p>
          <a:p>
            <a:pPr algn="ctr">
              <a:buFont typeface="Arial" charset="0"/>
              <a:buNone/>
            </a:pPr>
            <a:endParaRPr lang="uk-UA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CBF077-124D-E023-48C2-197BAF977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124322"/>
            <a:ext cx="4343400" cy="56387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707C86-3090-1412-A6FB-F8233E179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296" y="5143500"/>
            <a:ext cx="7413129" cy="4169885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3516D8BB-982A-0755-C8C3-6B2D29EDD2FA}"/>
              </a:ext>
            </a:extLst>
          </p:cNvPr>
          <p:cNvSpPr txBox="1"/>
          <p:nvPr/>
        </p:nvSpPr>
        <p:spPr>
          <a:xfrm>
            <a:off x="2095500" y="480633"/>
            <a:ext cx="14097000" cy="68544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5875"/>
              </a:lnSpc>
            </a:pPr>
            <a:r>
              <a:rPr lang="uk-UA" sz="4000" b="1" noProof="1">
                <a:solidFill>
                  <a:srgbClr val="411E3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rPr>
              <a:t>ДОСЯГНЕННЯ НАШИХ СТУДЕНТІВ</a:t>
            </a:r>
            <a:endParaRPr lang="en-US" sz="6000" b="1" dirty="0">
              <a:solidFill>
                <a:srgbClr val="411E3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245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5E97"/>
            </a:gs>
            <a:gs pos="29000">
              <a:schemeClr val="bg1"/>
            </a:gs>
            <a:gs pos="66000">
              <a:schemeClr val="accent1">
                <a:lumMod val="60000"/>
                <a:lumOff val="40000"/>
              </a:schemeClr>
            </a:gs>
            <a:gs pos="91000">
              <a:schemeClr val="accent4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6F3DB51E-9515-DAB7-1473-390848AF3EF4}"/>
              </a:ext>
            </a:extLst>
          </p:cNvPr>
          <p:cNvSpPr/>
          <p:nvPr/>
        </p:nvSpPr>
        <p:spPr>
          <a:xfrm>
            <a:off x="10861001" y="3773840"/>
            <a:ext cx="7011470" cy="1488339"/>
          </a:xfrm>
          <a:prstGeom prst="rect">
            <a:avLst/>
          </a:prstGeom>
          <a:solidFill>
            <a:srgbClr val="94486E"/>
          </a:solidFill>
        </p:spPr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96B28BB1-BA5A-EDF0-D543-C6F85D637523}"/>
              </a:ext>
            </a:extLst>
          </p:cNvPr>
          <p:cNvSpPr/>
          <p:nvPr/>
        </p:nvSpPr>
        <p:spPr>
          <a:xfrm>
            <a:off x="10826169" y="3475126"/>
            <a:ext cx="6969216" cy="1532013"/>
          </a:xfrm>
          <a:prstGeom prst="rect">
            <a:avLst/>
          </a:prstGeom>
          <a:gradFill>
            <a:gsLst>
              <a:gs pos="0">
                <a:schemeClr val="bg1"/>
              </a:gs>
              <a:gs pos="72000">
                <a:srgbClr val="E5CDE0"/>
              </a:gs>
              <a:gs pos="100000">
                <a:srgbClr val="E5CDE0"/>
              </a:gs>
            </a:gsLst>
            <a:path path="circle">
              <a:fillToRect l="50000" t="-80000" r="50000" b="180000"/>
            </a:path>
          </a:gradFill>
        </p:spPr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CA44E368-9123-24C7-DAAF-6F524A791181}"/>
              </a:ext>
            </a:extLst>
          </p:cNvPr>
          <p:cNvSpPr/>
          <p:nvPr/>
        </p:nvSpPr>
        <p:spPr>
          <a:xfrm>
            <a:off x="10774506" y="6407937"/>
            <a:ext cx="7011470" cy="2417331"/>
          </a:xfrm>
          <a:prstGeom prst="rect">
            <a:avLst/>
          </a:prstGeom>
          <a:solidFill>
            <a:srgbClr val="94486E"/>
          </a:solidFill>
        </p:spPr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4D162DD0-C7A6-5C86-1326-29DB81BAD92E}"/>
              </a:ext>
            </a:extLst>
          </p:cNvPr>
          <p:cNvSpPr/>
          <p:nvPr/>
        </p:nvSpPr>
        <p:spPr>
          <a:xfrm>
            <a:off x="10674863" y="6284112"/>
            <a:ext cx="6995506" cy="2421194"/>
          </a:xfrm>
          <a:prstGeom prst="rect">
            <a:avLst/>
          </a:prstGeom>
          <a:gradFill>
            <a:gsLst>
              <a:gs pos="15000">
                <a:schemeClr val="bg1"/>
              </a:gs>
              <a:gs pos="64000">
                <a:srgbClr val="E5CDE0"/>
              </a:gs>
              <a:gs pos="100000">
                <a:srgbClr val="E5CDE0"/>
              </a:gs>
            </a:gsLst>
            <a:path path="circle">
              <a:fillToRect l="50000" t="-80000" r="50000" b="180000"/>
            </a:path>
          </a:gradFill>
        </p:spPr>
      </p:sp>
      <p:sp>
        <p:nvSpPr>
          <p:cNvPr id="18" name="AutoShape 13">
            <a:extLst>
              <a:ext uri="{FF2B5EF4-FFF2-40B4-BE49-F238E27FC236}">
                <a16:creationId xmlns:a16="http://schemas.microsoft.com/office/drawing/2014/main" id="{4E676E44-6A19-EC9D-A6C6-A358F100D30A}"/>
              </a:ext>
            </a:extLst>
          </p:cNvPr>
          <p:cNvSpPr/>
          <p:nvPr/>
        </p:nvSpPr>
        <p:spPr>
          <a:xfrm>
            <a:off x="2518348" y="2122506"/>
            <a:ext cx="7134452" cy="6702762"/>
          </a:xfrm>
          <a:prstGeom prst="rect">
            <a:avLst/>
          </a:prstGeom>
          <a:solidFill>
            <a:srgbClr val="91496E"/>
          </a:solidFill>
        </p:spPr>
      </p:sp>
      <p:sp>
        <p:nvSpPr>
          <p:cNvPr id="19" name="AutoShape 14">
            <a:extLst>
              <a:ext uri="{FF2B5EF4-FFF2-40B4-BE49-F238E27FC236}">
                <a16:creationId xmlns:a16="http://schemas.microsoft.com/office/drawing/2014/main" id="{916B7DA3-5820-232A-CF61-C0AD72E4D1B6}"/>
              </a:ext>
            </a:extLst>
          </p:cNvPr>
          <p:cNvSpPr/>
          <p:nvPr/>
        </p:nvSpPr>
        <p:spPr>
          <a:xfrm>
            <a:off x="2248524" y="2024461"/>
            <a:ext cx="7302879" cy="66398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E5CDE0"/>
              </a:gs>
              <a:gs pos="31000">
                <a:srgbClr val="E5CDE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sz="2800" b="1" spc="-38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 </a:t>
            </a:r>
            <a:endParaRPr lang="en-US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69F56A-E2FD-CD54-1BB4-C1461B492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7" y="7349864"/>
            <a:ext cx="3469692" cy="2628900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B10179C1-9139-0B96-CAFC-0C32C0E729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9277" y="274942"/>
            <a:ext cx="1256891" cy="1507516"/>
          </a:xfrm>
          <a:prstGeom prst="rect">
            <a:avLst/>
          </a:prstGeom>
        </p:spPr>
      </p:pic>
      <p:sp>
        <p:nvSpPr>
          <p:cNvPr id="22" name="TextBox 15">
            <a:extLst>
              <a:ext uri="{FF2B5EF4-FFF2-40B4-BE49-F238E27FC236}">
                <a16:creationId xmlns:a16="http://schemas.microsoft.com/office/drawing/2014/main" id="{A0760427-CA33-D685-7838-7E592C5451AD}"/>
              </a:ext>
            </a:extLst>
          </p:cNvPr>
          <p:cNvSpPr txBox="1"/>
          <p:nvPr/>
        </p:nvSpPr>
        <p:spPr>
          <a:xfrm>
            <a:off x="2542776" y="3620006"/>
            <a:ext cx="7017608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33"/>
              </a:lnSpc>
            </a:pPr>
            <a:r>
              <a:rPr lang="uk-UA" sz="4400" b="1" dirty="0">
                <a:latin typeface="Franklin Gothic Medium" panose="020B0603020102020204" pitchFamily="34" charset="0"/>
              </a:rPr>
              <a:t>071 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Franklin Gothic Medium" panose="020B0603020102020204" pitchFamily="34" charset="0"/>
              </a:rPr>
              <a:t>«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Franklin Gothic Medium" panose="020B0603020102020204" pitchFamily="34" charset="0"/>
              </a:rPr>
              <a:t>Облік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Franklin Gothic Medium" panose="020B0603020102020204" pitchFamily="34" charset="0"/>
              </a:rPr>
              <a:t> і 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Franklin Gothic Medium" panose="020B0603020102020204" pitchFamily="34" charset="0"/>
              </a:rPr>
              <a:t>оподаткування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Franklin Gothic Medium" panose="020B0603020102020204" pitchFamily="34" charset="0"/>
              </a:rPr>
              <a:t>»</a:t>
            </a:r>
            <a:endParaRPr lang="en-US" sz="4400" b="0" i="0" dirty="0">
              <a:solidFill>
                <a:srgbClr val="000000"/>
              </a:solidFill>
              <a:effectLst/>
              <a:latin typeface="Franklin Gothic Medium" panose="020B0603020102020204" pitchFamily="34" charset="0"/>
            </a:endParaRPr>
          </a:p>
          <a:p>
            <a:pPr algn="ctr">
              <a:lnSpc>
                <a:spcPts val="4433"/>
              </a:lnSpc>
            </a:pPr>
            <a:endParaRPr lang="en-US" sz="44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ru-RU" sz="4400" b="0" i="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Освітня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програма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:</a:t>
            </a:r>
          </a:p>
          <a:p>
            <a:pPr algn="ctr"/>
            <a:r>
              <a:rPr lang="ru-RU" sz="4400" b="0" i="0" dirty="0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«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Облік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 і аудит»</a:t>
            </a:r>
          </a:p>
          <a:p>
            <a:pPr algn="ctr">
              <a:lnSpc>
                <a:spcPts val="4433"/>
              </a:lnSpc>
            </a:pPr>
            <a:endParaRPr lang="en-US" sz="4400" b="1" dirty="0">
              <a:latin typeface="Franklin Gothic Medium" panose="020B0603020102020204" pitchFamily="34" charset="0"/>
            </a:endParaRPr>
          </a:p>
        </p:txBody>
      </p:sp>
      <p:grpSp>
        <p:nvGrpSpPr>
          <p:cNvPr id="23" name="Group 17">
            <a:extLst>
              <a:ext uri="{FF2B5EF4-FFF2-40B4-BE49-F238E27FC236}">
                <a16:creationId xmlns:a16="http://schemas.microsoft.com/office/drawing/2014/main" id="{13DC03E3-7BDD-FF9C-75DC-9BD00DCA5416}"/>
              </a:ext>
            </a:extLst>
          </p:cNvPr>
          <p:cNvGrpSpPr/>
          <p:nvPr/>
        </p:nvGrpSpPr>
        <p:grpSpPr>
          <a:xfrm>
            <a:off x="10249037" y="3534555"/>
            <a:ext cx="7606994" cy="1790234"/>
            <a:chOff x="0" y="733482"/>
            <a:chExt cx="7913707" cy="2386979"/>
          </a:xfrm>
        </p:grpSpPr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id="{F9B20BEA-1E24-C3BD-E66A-7EC30A0650E6}"/>
                </a:ext>
              </a:extLst>
            </p:cNvPr>
            <p:cNvSpPr txBox="1"/>
            <p:nvPr/>
          </p:nvSpPr>
          <p:spPr>
            <a:xfrm>
              <a:off x="531153" y="733482"/>
              <a:ext cx="7382554" cy="23869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90"/>
                </a:lnSpc>
              </a:pPr>
              <a:r>
                <a:rPr lang="uk-UA" sz="2400" b="1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Можливе навчання за </a:t>
              </a:r>
              <a:r>
                <a:rPr lang="uk-UA" sz="2400" b="1" u="sng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бюджетні</a:t>
              </a:r>
              <a:r>
                <a:rPr lang="uk-UA" sz="2400" b="1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 кошти</a:t>
              </a:r>
            </a:p>
            <a:p>
              <a:pPr algn="ctr"/>
              <a:r>
                <a:rPr lang="ru-RU" sz="2400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В</a:t>
              </a:r>
              <a:r>
                <a:rPr lang="en-US" sz="2400" spc="-38" dirty="0" err="1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артість</a:t>
              </a:r>
              <a:r>
                <a:rPr lang="en-US" sz="2400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 </a:t>
              </a:r>
              <a:r>
                <a:rPr lang="en-US" sz="2400" spc="-38" dirty="0" err="1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навчання</a:t>
              </a:r>
              <a:r>
                <a:rPr lang="uk-UA" sz="2400" spc="-38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 за контрактом за семестр:        		</a:t>
              </a:r>
              <a:r>
                <a:rPr lang="ru-RU" sz="2400" b="1" u="sng" spc="-50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 pitchFamily="34" charset="0"/>
                </a:rPr>
                <a:t>конкурентна</a:t>
              </a:r>
              <a:r>
                <a:rPr lang="uk-UA" sz="2400" dirty="0">
                  <a:latin typeface="Franklin Gothic Medium" panose="020B0603020102020204" pitchFamily="34" charset="0"/>
                  <a:cs typeface="Arial" pitchFamily="34" charset="0"/>
                </a:rPr>
                <a:t>			</a:t>
              </a:r>
              <a:endParaRPr lang="ru-RU" sz="2400" spc="-70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endParaRPr>
            </a:p>
            <a:p>
              <a:pPr algn="ctr">
                <a:lnSpc>
                  <a:spcPts val="4090"/>
                </a:lnSpc>
              </a:pPr>
              <a:endParaRPr lang="en-US" sz="3895" spc="-38" dirty="0">
                <a:solidFill>
                  <a:srgbClr val="000000"/>
                </a:solidFill>
                <a:latin typeface="HK Grotesk Bold"/>
              </a:endParaRPr>
            </a:p>
          </p:txBody>
        </p:sp>
        <p:sp>
          <p:nvSpPr>
            <p:cNvPr id="25" name="TextBox 19">
              <a:extLst>
                <a:ext uri="{FF2B5EF4-FFF2-40B4-BE49-F238E27FC236}">
                  <a16:creationId xmlns:a16="http://schemas.microsoft.com/office/drawing/2014/main" id="{CE41561E-D173-089F-7DAF-459082314EDF}"/>
                </a:ext>
              </a:extLst>
            </p:cNvPr>
            <p:cNvSpPr txBox="1"/>
            <p:nvPr/>
          </p:nvSpPr>
          <p:spPr>
            <a:xfrm>
              <a:off x="0" y="1558635"/>
              <a:ext cx="7134514" cy="653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260"/>
                </a:lnSpc>
              </a:pPr>
              <a:endParaRPr/>
            </a:p>
          </p:txBody>
        </p:sp>
      </p:grpSp>
      <p:sp>
        <p:nvSpPr>
          <p:cNvPr id="27" name="TextBox 21">
            <a:extLst>
              <a:ext uri="{FF2B5EF4-FFF2-40B4-BE49-F238E27FC236}">
                <a16:creationId xmlns:a16="http://schemas.microsoft.com/office/drawing/2014/main" id="{A711D487-6FB8-8042-2339-4AEFF94E1F81}"/>
              </a:ext>
            </a:extLst>
          </p:cNvPr>
          <p:cNvSpPr txBox="1"/>
          <p:nvPr/>
        </p:nvSpPr>
        <p:spPr>
          <a:xfrm>
            <a:off x="13040156" y="6691990"/>
            <a:ext cx="7505837" cy="2215991"/>
          </a:xfrm>
          <a:prstGeom prst="rect">
            <a:avLst/>
          </a:prstGeom>
        </p:spPr>
        <p:txBody>
          <a:bodyPr wrap="square" lIns="0" tIns="0" rIns="0" bIns="0" numCol="2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spc="-38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Бухгалтер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spc="-50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Контролер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spc="-50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Помічник аудитора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spc="-50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Касир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spc="-50" dirty="0">
                <a:solidFill>
                  <a:srgbClr val="000000"/>
                </a:solidFill>
                <a:latin typeface="Franklin Gothic Medium" panose="020B0603020102020204" pitchFamily="34" charset="0"/>
                <a:cs typeface="Arial" pitchFamily="34" charset="0"/>
              </a:rPr>
              <a:t>Бухгалтер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2400" spc="-50" dirty="0">
              <a:solidFill>
                <a:srgbClr val="000000"/>
              </a:solidFill>
              <a:latin typeface="Franklin Gothic Medium" panose="020B0603020102020204" pitchFamily="34" charset="0"/>
              <a:cs typeface="Arial" pitchFamily="34" charset="0"/>
            </a:endParaRPr>
          </a:p>
          <a:p>
            <a:endParaRPr lang="uk-UA" sz="2400" spc="-38" dirty="0">
              <a:latin typeface="Franklin Gothic Medium" panose="020B0603020102020204" pitchFamily="34" charset="0"/>
              <a:cs typeface="Arial" pitchFamily="34" charset="0"/>
            </a:endParaRPr>
          </a:p>
          <a:p>
            <a:endParaRPr lang="uk-UA" sz="2400" spc="-38" dirty="0">
              <a:latin typeface="Franklin Gothic Medium" panose="020B0603020102020204" pitchFamily="34" charset="0"/>
              <a:cs typeface="Arial" pitchFamily="34" charset="0"/>
            </a:endParaRPr>
          </a:p>
          <a:p>
            <a:endParaRPr lang="en-US" sz="2400" spc="-38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8700F2C7-165D-B163-A975-EA19345276DA}"/>
              </a:ext>
            </a:extLst>
          </p:cNvPr>
          <p:cNvSpPr txBox="1"/>
          <p:nvPr/>
        </p:nvSpPr>
        <p:spPr>
          <a:xfrm>
            <a:off x="1912315" y="150796"/>
            <a:ext cx="15267609" cy="1539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НУ "</a:t>
            </a:r>
            <a:r>
              <a:rPr lang="en-US" sz="4000" b="1" spc="-56" dirty="0" err="1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Запорізька</a:t>
            </a:r>
            <a:r>
              <a:rPr lang="en-US" sz="4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sz="4000" b="1" spc="-56" dirty="0" err="1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політехніка</a:t>
            </a:r>
            <a:r>
              <a:rPr lang="en-US" sz="4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"</a:t>
            </a:r>
          </a:p>
          <a:p>
            <a:pPr algn="ctr">
              <a:lnSpc>
                <a:spcPts val="5880"/>
              </a:lnSpc>
            </a:pPr>
            <a:r>
              <a:rPr lang="uk-UA" sz="6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Кафедра «Облік і оподаткування»</a:t>
            </a:r>
            <a:endParaRPr lang="en-US" sz="6000" b="1" spc="-56" dirty="0">
              <a:solidFill>
                <a:srgbClr val="411E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0E10C0E-EFAD-D50F-B719-4805FDB67FC8}"/>
              </a:ext>
            </a:extLst>
          </p:cNvPr>
          <p:cNvSpPr/>
          <p:nvPr/>
        </p:nvSpPr>
        <p:spPr>
          <a:xfrm>
            <a:off x="11921175" y="6128251"/>
            <a:ext cx="4436214" cy="5692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090"/>
              </a:lnSpc>
            </a:pPr>
            <a:r>
              <a:rPr lang="uk-UA" sz="2800" b="1" spc="-38" dirty="0">
                <a:latin typeface="Franklin Gothic Medium" panose="020B0603020102020204" pitchFamily="34" charset="0"/>
                <a:cs typeface="Arial" pitchFamily="34" charset="0"/>
              </a:rPr>
              <a:t>Ким ти зможеш працювати</a:t>
            </a:r>
          </a:p>
        </p:txBody>
      </p:sp>
    </p:spTree>
    <p:extLst>
      <p:ext uri="{BB962C8B-B14F-4D97-AF65-F5344CB8AC3E}">
        <p14:creationId xmlns:p14="http://schemas.microsoft.com/office/powerpoint/2010/main" val="483575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5E97"/>
            </a:gs>
            <a:gs pos="29000">
              <a:schemeClr val="bg1"/>
            </a:gs>
            <a:gs pos="66000">
              <a:schemeClr val="accent1">
                <a:lumMod val="60000"/>
                <a:lumOff val="40000"/>
              </a:schemeClr>
            </a:gs>
            <a:gs pos="91000">
              <a:schemeClr val="accent4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7AB133DF-6CDF-7C3E-B5D1-FE2A92048BB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972099" y="2095500"/>
            <a:ext cx="12343800" cy="70212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A715EF19-C2FB-34A0-95A0-618865E81991}"/>
              </a:ext>
            </a:extLst>
          </p:cNvPr>
          <p:cNvSpPr txBox="1"/>
          <p:nvPr/>
        </p:nvSpPr>
        <p:spPr>
          <a:xfrm>
            <a:off x="1510195" y="661144"/>
            <a:ext cx="15267609" cy="779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uk-UA" sz="72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Наші таланти</a:t>
            </a:r>
            <a:endParaRPr lang="en-US" sz="7200" b="1" spc="-56" dirty="0">
              <a:solidFill>
                <a:srgbClr val="411E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57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5E97"/>
            </a:gs>
            <a:gs pos="29000">
              <a:schemeClr val="bg1"/>
            </a:gs>
            <a:gs pos="66000">
              <a:schemeClr val="accent1">
                <a:lumMod val="60000"/>
                <a:lumOff val="40000"/>
              </a:schemeClr>
            </a:gs>
            <a:gs pos="91000">
              <a:schemeClr val="accent4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>
            <a:extLst>
              <a:ext uri="{FF2B5EF4-FFF2-40B4-BE49-F238E27FC236}">
                <a16:creationId xmlns:a16="http://schemas.microsoft.com/office/drawing/2014/main" id="{B10179C1-9139-0B96-CAFC-0C32C0E729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14300"/>
            <a:ext cx="1256891" cy="1507516"/>
          </a:xfrm>
          <a:prstGeom prst="rect">
            <a:avLst/>
          </a:prstGeom>
        </p:spPr>
      </p:pic>
      <p:sp>
        <p:nvSpPr>
          <p:cNvPr id="32" name="TextBox 12">
            <a:extLst>
              <a:ext uri="{FF2B5EF4-FFF2-40B4-BE49-F238E27FC236}">
                <a16:creationId xmlns:a16="http://schemas.microsoft.com/office/drawing/2014/main" id="{8700F2C7-165D-B163-A975-EA19345276DA}"/>
              </a:ext>
            </a:extLst>
          </p:cNvPr>
          <p:cNvSpPr txBox="1"/>
          <p:nvPr/>
        </p:nvSpPr>
        <p:spPr>
          <a:xfrm>
            <a:off x="1836168" y="-114300"/>
            <a:ext cx="15267609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НУ "</a:t>
            </a:r>
            <a:r>
              <a:rPr lang="en-US" sz="4000" b="1" spc="-56" dirty="0" err="1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Запорізька</a:t>
            </a:r>
            <a:r>
              <a:rPr lang="en-US" sz="4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sz="4000" b="1" spc="-56" dirty="0" err="1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політехніка</a:t>
            </a:r>
            <a:r>
              <a:rPr lang="en-US" sz="4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"</a:t>
            </a:r>
          </a:p>
          <a:p>
            <a:pPr algn="ctr">
              <a:lnSpc>
                <a:spcPts val="5880"/>
              </a:lnSpc>
            </a:pPr>
            <a:r>
              <a:rPr lang="uk-UA" sz="6000" b="1" spc="-56" dirty="0" smtClean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Кафедра «</a:t>
            </a:r>
            <a:r>
              <a:rPr lang="ru-RU" sz="6000" b="1" spc="-56" dirty="0" err="1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Фізична</a:t>
            </a:r>
            <a:r>
              <a:rPr lang="ru-RU" sz="6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культура, </a:t>
            </a:r>
            <a:r>
              <a:rPr lang="ru-RU" sz="6000" b="1" spc="-56" dirty="0" err="1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олімпійські</a:t>
            </a:r>
            <a:r>
              <a:rPr lang="ru-RU" sz="6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та </a:t>
            </a:r>
            <a:r>
              <a:rPr lang="ru-RU" sz="6000" b="1" spc="-56" dirty="0" err="1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неолімпійські</a:t>
            </a:r>
            <a:r>
              <a:rPr lang="ru-RU" sz="6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ru-RU" sz="6000" b="1" spc="-56" dirty="0" err="1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види</a:t>
            </a:r>
            <a:r>
              <a:rPr lang="ru-RU" sz="6000" b="1" spc="-56" dirty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спорту</a:t>
            </a:r>
            <a:r>
              <a:rPr lang="uk-UA" sz="6000" b="1" spc="-56" dirty="0" smtClean="0">
                <a:solidFill>
                  <a:srgbClr val="41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»</a:t>
            </a:r>
            <a:endParaRPr lang="en-US" sz="6000" b="1" spc="-56" dirty="0">
              <a:solidFill>
                <a:srgbClr val="411E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1E0486-F384-55F0-8338-E10213144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208179"/>
            <a:ext cx="5564390" cy="7773194"/>
          </a:xfrm>
          <a:prstGeom prst="round2DiagRect">
            <a:avLst>
              <a:gd name="adj1" fmla="val 16667"/>
              <a:gd name="adj2" fmla="val 929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7EF6A2-C22F-BD67-B8E8-F68F773F28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16855"/>
            <a:ext cx="4384702" cy="3878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AE21BD-6789-B77E-3086-728DE2D6F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306066"/>
            <a:ext cx="4384702" cy="3638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1034DB-2030-4284-1DAC-1DEC153A77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2603981"/>
            <a:ext cx="5530396" cy="6781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695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5E97"/>
            </a:gs>
            <a:gs pos="29000">
              <a:schemeClr val="bg1"/>
            </a:gs>
            <a:gs pos="66000">
              <a:schemeClr val="accent1">
                <a:lumMod val="60000"/>
                <a:lumOff val="40000"/>
              </a:schemeClr>
            </a:gs>
            <a:gs pos="91000">
              <a:schemeClr val="accent4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5A5328-634E-83BA-D527-8558BF953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38438"/>
            <a:ext cx="7924800" cy="9649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B2B916-42D8-6867-872A-8204CE336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199" y="317544"/>
            <a:ext cx="7145801" cy="9651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678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561</Words>
  <Application>Microsoft Office PowerPoint</Application>
  <PresentationFormat>Произвольный</PresentationFormat>
  <Paragraphs>121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Wingdings</vt:lpstr>
      <vt:lpstr>Calibri</vt:lpstr>
      <vt:lpstr>Franklin Gothic Medium</vt:lpstr>
      <vt:lpstr>HK Grotesk Bold</vt:lpstr>
      <vt:lpstr>Roboto Condensed</vt:lpstr>
      <vt:lpstr>Times New Roman</vt:lpstr>
      <vt:lpstr>HK Grotesk Bold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Teal Geometric Technology Pitch Deck Presentation</dc:title>
  <dc:creator>user</dc:creator>
  <cp:lastModifiedBy>User</cp:lastModifiedBy>
  <cp:revision>35</cp:revision>
  <dcterms:created xsi:type="dcterms:W3CDTF">2006-08-16T00:00:00Z</dcterms:created>
  <dcterms:modified xsi:type="dcterms:W3CDTF">2022-04-27T08:45:51Z</dcterms:modified>
</cp:coreProperties>
</file>