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56" r:id="rId3"/>
    <p:sldId id="275" r:id="rId4"/>
    <p:sldId id="273" r:id="rId5"/>
    <p:sldId id="274" r:id="rId6"/>
    <p:sldId id="269" r:id="rId7"/>
    <p:sldId id="279" r:id="rId8"/>
  </p:sldIdLst>
  <p:sldSz cx="9144000" cy="6858000" type="screen4x3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2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39" autoAdjust="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982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DFF59-EBD6-4059-9CF0-0BD65B54ACA5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60A7B-81F9-42A3-B60A-591DF0D67D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649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4CF28-1F67-4AA9-8BD1-4D349ECD7B77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C4B1-FA4D-44AD-B8B8-04387EBF01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42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004CEB2-712E-4CAC-9579-0C72EDA30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C378E2-A81A-47B3-A8F5-D532409E4779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FE52D22-6C9D-4913-A533-50E292D99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0" y="731838"/>
            <a:ext cx="4957763" cy="371792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6E28695-28DD-4EAB-89D7-A1825F6EF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577" y="4686499"/>
            <a:ext cx="5388610" cy="44415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EBDE-2502-433F-855C-7731102B0A9F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5C42-2785-4ABF-A4DC-A107CE0A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87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EBDE-2502-433F-855C-7731102B0A9F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5C42-2785-4ABF-A4DC-A107CE0A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1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EBDE-2502-433F-855C-7731102B0A9F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5C42-2785-4ABF-A4DC-A107CE0A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2892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051" y="167760"/>
            <a:ext cx="8228798" cy="1359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050" y="1600200"/>
            <a:ext cx="961345" cy="49752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466719" y="1600200"/>
            <a:ext cx="961345" cy="49752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050" y="2145240"/>
            <a:ext cx="961345" cy="49752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1466719" y="2145240"/>
            <a:ext cx="961345" cy="497520"/>
          </a:xfrm>
          <a:prstGeom prst="rect">
            <a:avLst/>
          </a:prstGeom>
        </p:spPr>
        <p:txBody>
          <a:bodyPr lIns="0" tIns="0" rIns="0" bIns="0">
            <a:normAutofit fontScale="2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38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EBDE-2502-433F-855C-7731102B0A9F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5C42-2785-4ABF-A4DC-A107CE0A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583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EBDE-2502-433F-855C-7731102B0A9F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5C42-2785-4ABF-A4DC-A107CE0A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15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EBDE-2502-433F-855C-7731102B0A9F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5C42-2785-4ABF-A4DC-A107CE0A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54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EBDE-2502-433F-855C-7731102B0A9F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5C42-2785-4ABF-A4DC-A107CE0A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183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EBDE-2502-433F-855C-7731102B0A9F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5C42-2785-4ABF-A4DC-A107CE0A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46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EBDE-2502-433F-855C-7731102B0A9F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5C42-2785-4ABF-A4DC-A107CE0A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1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EBDE-2502-433F-855C-7731102B0A9F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5C42-2785-4ABF-A4DC-A107CE0A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53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1EBDE-2502-433F-855C-7731102B0A9F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45C42-2785-4ABF-A4DC-A107CE0A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02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1000">
              <a:schemeClr val="tx2">
                <a:lumMod val="40000"/>
                <a:lumOff val="6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1EBDE-2502-433F-855C-7731102B0A9F}" type="datetimeFigureOut">
              <a:rPr lang="uk-UA" smtClean="0"/>
              <a:t>20.04.2022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45C42-2785-4ABF-A4DC-A107CE0A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18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dekanat_if@zntu.edu.ua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kafedra_fm@zntu.edu.u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kafedra_mtlv@zntu.edu.ua" TargetMode="External"/><Relationship Id="rId11" Type="http://schemas.openxmlformats.org/officeDocument/2006/relationships/image" Target="../media/image3.png"/><Relationship Id="rId5" Type="http://schemas.openxmlformats.org/officeDocument/2006/relationships/hyperlink" Target="mailto:mitlv@ukr.net" TargetMode="External"/><Relationship Id="rId10" Type="http://schemas.microsoft.com/office/2007/relationships/hdphoto" Target="../media/hdphoto1.wdp"/><Relationship Id="rId4" Type="http://schemas.openxmlformats.org/officeDocument/2006/relationships/hyperlink" Target="mailto:kafedra_otzv@zntu.edu.ua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009" y="81305"/>
            <a:ext cx="8604448" cy="1524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Інженерно-фізичний факультет</a:t>
            </a:r>
            <a:endParaRPr lang="uk-UA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10000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87109"/>
            <a:ext cx="1008111" cy="11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ounded Rectangle 9"/>
          <p:cNvSpPr/>
          <p:nvPr/>
        </p:nvSpPr>
        <p:spPr>
          <a:xfrm flipH="1">
            <a:off x="247747" y="1742648"/>
            <a:ext cx="2704913" cy="1250791"/>
          </a:xfrm>
          <a:prstGeom prst="roundRect">
            <a:avLst>
              <a:gd name="adj" fmla="val 91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sz="1600" b="1" dirty="0" smtClean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ctr"/>
            <a:r>
              <a:rPr lang="uk-UA" sz="16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Кафедра </a:t>
            </a:r>
            <a:endParaRPr lang="uk-UA" sz="1600" b="1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ctr"/>
            <a:r>
              <a:rPr lang="uk-UA" sz="16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«Фізичного матеріалознавства»</a:t>
            </a:r>
            <a:endParaRPr lang="uk-UA" sz="1600" b="1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ctr"/>
            <a:endParaRPr lang="uk-UA" b="1" dirty="0">
              <a:solidFill>
                <a:schemeClr val="accent4">
                  <a:lumMod val="25000"/>
                </a:schemeClr>
              </a:solidFill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ounded Rectangle 41"/>
          <p:cNvSpPr/>
          <p:nvPr/>
        </p:nvSpPr>
        <p:spPr>
          <a:xfrm flipH="1">
            <a:off x="248748" y="3221144"/>
            <a:ext cx="2707686" cy="3308136"/>
          </a:xfrm>
          <a:prstGeom prst="roundRect">
            <a:avLst>
              <a:gd name="adj" fmla="val 91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7"/>
            <a:ext cx="1457262" cy="16345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748" y="3428023"/>
            <a:ext cx="2595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0000"/>
                </a:solidFill>
                <a:latin typeface="Roboto"/>
              </a:rPr>
              <a:t>спеціальність </a:t>
            </a:r>
            <a:r>
              <a:rPr lang="uk-UA" sz="1600" b="1" dirty="0">
                <a:solidFill>
                  <a:srgbClr val="003399"/>
                </a:solidFill>
                <a:latin typeface="Roboto"/>
              </a:rPr>
              <a:t>132</a:t>
            </a:r>
            <a:br>
              <a:rPr lang="uk-UA" sz="1600" b="1" dirty="0">
                <a:solidFill>
                  <a:srgbClr val="003399"/>
                </a:solidFill>
                <a:latin typeface="Roboto"/>
              </a:rPr>
            </a:br>
            <a:r>
              <a:rPr lang="uk-UA" sz="1600" b="1" dirty="0">
                <a:solidFill>
                  <a:srgbClr val="003399"/>
                </a:solidFill>
                <a:latin typeface="Roboto"/>
              </a:rPr>
              <a:t>«Прикладне матеріалознавство»</a:t>
            </a:r>
          </a:p>
          <a:p>
            <a:pPr algn="ctr"/>
            <a:endParaRPr lang="uk-UA" sz="1600" b="1" dirty="0">
              <a:solidFill>
                <a:srgbClr val="000000"/>
              </a:solidFill>
              <a:latin typeface="Roboto"/>
            </a:endParaRPr>
          </a:p>
          <a:p>
            <a:pPr algn="ctr"/>
            <a:r>
              <a:rPr lang="uk-UA" sz="1600" b="1" dirty="0">
                <a:solidFill>
                  <a:srgbClr val="000000"/>
                </a:solidFill>
                <a:latin typeface="Roboto"/>
              </a:rPr>
              <a:t>освітні програми:</a:t>
            </a:r>
            <a:br>
              <a:rPr lang="uk-UA" sz="1600" b="1" dirty="0">
                <a:solidFill>
                  <a:srgbClr val="000000"/>
                </a:solidFill>
                <a:latin typeface="Roboto"/>
              </a:rPr>
            </a:br>
            <a:r>
              <a:rPr lang="uk-UA" sz="1600" b="1" dirty="0">
                <a:solidFill>
                  <a:srgbClr val="E30029"/>
                </a:solidFill>
                <a:latin typeface="Roboto"/>
              </a:rPr>
              <a:t>«Прикладне матеріалознавство», «Термічна обробка  металів»</a:t>
            </a:r>
          </a:p>
        </p:txBody>
      </p:sp>
      <p:sp>
        <p:nvSpPr>
          <p:cNvPr id="45" name="Rounded Rectangle 9"/>
          <p:cNvSpPr/>
          <p:nvPr/>
        </p:nvSpPr>
        <p:spPr>
          <a:xfrm flipH="1">
            <a:off x="3201962" y="1764842"/>
            <a:ext cx="2698196" cy="1250792"/>
          </a:xfrm>
          <a:prstGeom prst="roundRect">
            <a:avLst>
              <a:gd name="adj" fmla="val 91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sz="1600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 Кафедра </a:t>
            </a:r>
          </a:p>
          <a:p>
            <a:pPr marL="0" lvl="1" algn="ctr"/>
            <a:r>
              <a:rPr lang="uk-UA" sz="1600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«Машин і технології ливарного виробництва»</a:t>
            </a:r>
          </a:p>
        </p:txBody>
      </p:sp>
      <p:sp>
        <p:nvSpPr>
          <p:cNvPr id="51" name="Rounded Rectangle 9"/>
          <p:cNvSpPr/>
          <p:nvPr/>
        </p:nvSpPr>
        <p:spPr>
          <a:xfrm flipH="1">
            <a:off x="6149460" y="1761184"/>
            <a:ext cx="2810820" cy="1250791"/>
          </a:xfrm>
          <a:prstGeom prst="roundRect">
            <a:avLst>
              <a:gd name="adj" fmla="val 91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sz="1600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 Кафедра </a:t>
            </a:r>
          </a:p>
          <a:p>
            <a:pPr marL="0" lvl="1" algn="ctr"/>
            <a:r>
              <a:rPr lang="uk-UA" sz="1600" b="1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«Обладнання та технології зварювального виробництва»</a:t>
            </a:r>
          </a:p>
        </p:txBody>
      </p:sp>
      <p:sp>
        <p:nvSpPr>
          <p:cNvPr id="53" name="Rounded Rectangle 41"/>
          <p:cNvSpPr/>
          <p:nvPr/>
        </p:nvSpPr>
        <p:spPr>
          <a:xfrm flipH="1">
            <a:off x="6149461" y="3209040"/>
            <a:ext cx="2813592" cy="3316304"/>
          </a:xfrm>
          <a:prstGeom prst="roundRect">
            <a:avLst>
              <a:gd name="adj" fmla="val 91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Roboto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164399" y="3190571"/>
            <a:ext cx="280008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b="1" dirty="0">
                <a:solidFill>
                  <a:srgbClr val="000000"/>
                </a:solidFill>
                <a:latin typeface="Roboto"/>
              </a:rPr>
              <a:t>спеціальність </a:t>
            </a:r>
            <a:r>
              <a:rPr lang="uk-UA" sz="1500" b="1" dirty="0">
                <a:solidFill>
                  <a:srgbClr val="003399"/>
                </a:solidFill>
                <a:latin typeface="Roboto"/>
              </a:rPr>
              <a:t>131</a:t>
            </a:r>
            <a:br>
              <a:rPr lang="uk-UA" sz="1500" b="1" dirty="0">
                <a:solidFill>
                  <a:srgbClr val="003399"/>
                </a:solidFill>
                <a:latin typeface="Roboto"/>
              </a:rPr>
            </a:br>
            <a:r>
              <a:rPr lang="uk-UA" sz="1500" b="1" dirty="0">
                <a:solidFill>
                  <a:srgbClr val="003399"/>
                </a:solidFill>
                <a:latin typeface="Roboto"/>
              </a:rPr>
              <a:t>«Прикладна механіка</a:t>
            </a:r>
            <a:r>
              <a:rPr lang="uk-UA" sz="1500" b="1" dirty="0" smtClean="0">
                <a:solidFill>
                  <a:srgbClr val="003399"/>
                </a:solidFill>
                <a:latin typeface="Roboto"/>
              </a:rPr>
              <a:t>»</a:t>
            </a:r>
            <a:endParaRPr lang="en-US" sz="1500" b="1" dirty="0" smtClean="0">
              <a:solidFill>
                <a:srgbClr val="003399"/>
              </a:solidFill>
              <a:latin typeface="Roboto"/>
            </a:endParaRPr>
          </a:p>
          <a:p>
            <a:pPr algn="ctr"/>
            <a:endParaRPr lang="uk-UA" sz="1500" b="1" dirty="0">
              <a:solidFill>
                <a:srgbClr val="003399"/>
              </a:solidFill>
              <a:latin typeface="Roboto"/>
            </a:endParaRPr>
          </a:p>
          <a:p>
            <a:pPr algn="ctr"/>
            <a:r>
              <a:rPr lang="uk-UA" sz="1500" b="1" dirty="0">
                <a:solidFill>
                  <a:srgbClr val="000000"/>
                </a:solidFill>
                <a:latin typeface="Roboto"/>
              </a:rPr>
              <a:t>освітня програма:</a:t>
            </a:r>
            <a:r>
              <a:rPr lang="uk-UA" sz="1500" dirty="0">
                <a:solidFill>
                  <a:srgbClr val="000000"/>
                </a:solidFill>
                <a:latin typeface="Roboto"/>
              </a:rPr>
              <a:t/>
            </a:r>
            <a:br>
              <a:rPr lang="uk-UA" sz="1500" dirty="0">
                <a:solidFill>
                  <a:srgbClr val="000000"/>
                </a:solidFill>
                <a:latin typeface="Roboto"/>
              </a:rPr>
            </a:br>
            <a:r>
              <a:rPr lang="uk-UA" sz="1500" b="1" dirty="0">
                <a:solidFill>
                  <a:srgbClr val="E30029"/>
                </a:solidFill>
                <a:latin typeface="Roboto"/>
              </a:rPr>
              <a:t>«Технології та устаткування зварювання</a:t>
            </a:r>
            <a:r>
              <a:rPr lang="uk-UA" sz="1500" b="1" dirty="0" smtClean="0">
                <a:solidFill>
                  <a:srgbClr val="E30029"/>
                </a:solidFill>
                <a:latin typeface="Roboto"/>
              </a:rPr>
              <a:t>»</a:t>
            </a:r>
            <a:endParaRPr lang="en-US" sz="1500" b="1" dirty="0" smtClean="0">
              <a:solidFill>
                <a:srgbClr val="E30029"/>
              </a:solidFill>
              <a:latin typeface="Roboto"/>
            </a:endParaRPr>
          </a:p>
          <a:p>
            <a:pPr algn="ctr"/>
            <a:endParaRPr lang="uk-UA" sz="1500" b="1" dirty="0">
              <a:solidFill>
                <a:srgbClr val="003399"/>
              </a:solidFill>
              <a:latin typeface="Roboto"/>
            </a:endParaRPr>
          </a:p>
          <a:p>
            <a:pPr algn="ctr"/>
            <a:r>
              <a:rPr lang="uk-UA" sz="1500" b="1" dirty="0">
                <a:solidFill>
                  <a:srgbClr val="000000"/>
                </a:solidFill>
                <a:latin typeface="Roboto"/>
              </a:rPr>
              <a:t>спеціальність </a:t>
            </a:r>
            <a:r>
              <a:rPr lang="uk-UA" sz="1500" b="1" dirty="0">
                <a:solidFill>
                  <a:srgbClr val="003399"/>
                </a:solidFill>
                <a:latin typeface="Roboto"/>
              </a:rPr>
              <a:t>131</a:t>
            </a:r>
            <a:br>
              <a:rPr lang="uk-UA" sz="1500" b="1" dirty="0">
                <a:solidFill>
                  <a:srgbClr val="003399"/>
                </a:solidFill>
                <a:latin typeface="Roboto"/>
              </a:rPr>
            </a:br>
            <a:r>
              <a:rPr lang="uk-UA" sz="1500" b="1" dirty="0">
                <a:solidFill>
                  <a:srgbClr val="003399"/>
                </a:solidFill>
                <a:latin typeface="Roboto"/>
              </a:rPr>
              <a:t>«Прикладна механіка</a:t>
            </a:r>
            <a:r>
              <a:rPr lang="uk-UA" sz="1500" b="1" dirty="0" smtClean="0">
                <a:solidFill>
                  <a:srgbClr val="003399"/>
                </a:solidFill>
                <a:latin typeface="Roboto"/>
              </a:rPr>
              <a:t>»</a:t>
            </a:r>
            <a:endParaRPr lang="en-US" sz="1500" b="1" dirty="0" smtClean="0">
              <a:solidFill>
                <a:srgbClr val="003399"/>
              </a:solidFill>
              <a:latin typeface="Roboto"/>
            </a:endParaRPr>
          </a:p>
          <a:p>
            <a:pPr algn="ctr"/>
            <a:endParaRPr lang="uk-UA" sz="1500" b="1" dirty="0">
              <a:solidFill>
                <a:srgbClr val="003399"/>
              </a:solidFill>
              <a:latin typeface="Roboto"/>
            </a:endParaRPr>
          </a:p>
          <a:p>
            <a:pPr algn="ctr"/>
            <a:r>
              <a:rPr lang="uk-UA" sz="1500" b="1" dirty="0">
                <a:solidFill>
                  <a:srgbClr val="000000"/>
                </a:solidFill>
                <a:latin typeface="Roboto"/>
              </a:rPr>
              <a:t>освітня програма:</a:t>
            </a:r>
            <a:br>
              <a:rPr lang="uk-UA" sz="1500" b="1" dirty="0">
                <a:solidFill>
                  <a:srgbClr val="000000"/>
                </a:solidFill>
                <a:latin typeface="Roboto"/>
              </a:rPr>
            </a:br>
            <a:r>
              <a:rPr lang="uk-UA" sz="1500" b="1" dirty="0">
                <a:solidFill>
                  <a:srgbClr val="E30029"/>
                </a:solidFill>
                <a:latin typeface="Roboto"/>
              </a:rPr>
              <a:t>«Відновлення та підвищення зносостійкості деталей і конструкцій»</a:t>
            </a:r>
          </a:p>
          <a:p>
            <a:pPr algn="ctr"/>
            <a:endParaRPr lang="uk-UA" sz="1500" dirty="0">
              <a:solidFill>
                <a:schemeClr val="bg2">
                  <a:lumMod val="60000"/>
                  <a:lumOff val="40000"/>
                </a:schemeClr>
              </a:solidFill>
              <a:latin typeface="Roboto"/>
            </a:endParaRPr>
          </a:p>
        </p:txBody>
      </p:sp>
      <p:sp>
        <p:nvSpPr>
          <p:cNvPr id="59" name="Rounded Rectangle 41"/>
          <p:cNvSpPr/>
          <p:nvPr/>
        </p:nvSpPr>
        <p:spPr>
          <a:xfrm flipH="1">
            <a:off x="3203849" y="3212976"/>
            <a:ext cx="2707686" cy="3308136"/>
          </a:xfrm>
          <a:prstGeom prst="roundRect">
            <a:avLst>
              <a:gd name="adj" fmla="val 91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5760" y="3186549"/>
            <a:ext cx="286206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b="1" dirty="0">
                <a:solidFill>
                  <a:srgbClr val="000000"/>
                </a:solidFill>
                <a:latin typeface="Roboto"/>
              </a:rPr>
              <a:t>спеціальність </a:t>
            </a:r>
            <a:r>
              <a:rPr lang="uk-UA" sz="1500" b="1" dirty="0">
                <a:solidFill>
                  <a:srgbClr val="003399"/>
                </a:solidFill>
                <a:latin typeface="Roboto"/>
              </a:rPr>
              <a:t>131</a:t>
            </a:r>
            <a:br>
              <a:rPr lang="uk-UA" sz="1500" b="1" dirty="0">
                <a:solidFill>
                  <a:srgbClr val="003399"/>
                </a:solidFill>
                <a:latin typeface="Roboto"/>
              </a:rPr>
            </a:br>
            <a:r>
              <a:rPr lang="uk-UA" sz="1500" b="1" dirty="0">
                <a:solidFill>
                  <a:srgbClr val="003399"/>
                </a:solidFill>
                <a:latin typeface="Roboto"/>
              </a:rPr>
              <a:t>«Прикладна механіка»</a:t>
            </a:r>
          </a:p>
          <a:p>
            <a:pPr algn="ctr"/>
            <a:endParaRPr lang="uk-UA" sz="1500" b="1" dirty="0">
              <a:solidFill>
                <a:srgbClr val="000000"/>
              </a:solidFill>
              <a:latin typeface="Roboto"/>
            </a:endParaRPr>
          </a:p>
          <a:p>
            <a:pPr algn="ctr"/>
            <a:r>
              <a:rPr lang="uk-UA" sz="1500" b="1" dirty="0">
                <a:solidFill>
                  <a:srgbClr val="000000"/>
                </a:solidFill>
                <a:latin typeface="Roboto"/>
              </a:rPr>
              <a:t>освітня програма:</a:t>
            </a:r>
            <a:br>
              <a:rPr lang="uk-UA" sz="1500" b="1" dirty="0">
                <a:solidFill>
                  <a:srgbClr val="000000"/>
                </a:solidFill>
                <a:latin typeface="Roboto"/>
              </a:rPr>
            </a:br>
            <a:r>
              <a:rPr lang="uk-UA" sz="1500" b="1" dirty="0">
                <a:solidFill>
                  <a:srgbClr val="E30029"/>
                </a:solidFill>
                <a:latin typeface="Roboto"/>
              </a:rPr>
              <a:t>«Обладнання та технології ливарного виробництва»</a:t>
            </a:r>
          </a:p>
          <a:p>
            <a:pPr algn="ctr"/>
            <a:endParaRPr lang="uk-UA" sz="1500" b="1" dirty="0">
              <a:solidFill>
                <a:schemeClr val="bg2">
                  <a:lumMod val="60000"/>
                  <a:lumOff val="40000"/>
                </a:schemeClr>
              </a:solidFill>
              <a:latin typeface="Roboto"/>
            </a:endParaRPr>
          </a:p>
          <a:p>
            <a:pPr algn="ctr"/>
            <a:r>
              <a:rPr lang="uk-UA" sz="1500" b="1" dirty="0">
                <a:solidFill>
                  <a:srgbClr val="000000"/>
                </a:solidFill>
                <a:latin typeface="Roboto"/>
              </a:rPr>
              <a:t>спеціальність </a:t>
            </a:r>
            <a:r>
              <a:rPr lang="uk-UA" sz="1500" b="1" dirty="0">
                <a:solidFill>
                  <a:srgbClr val="003399"/>
                </a:solidFill>
                <a:latin typeface="Roboto"/>
              </a:rPr>
              <a:t>136</a:t>
            </a:r>
            <a:br>
              <a:rPr lang="uk-UA" sz="1500" b="1" dirty="0">
                <a:solidFill>
                  <a:srgbClr val="003399"/>
                </a:solidFill>
                <a:latin typeface="Roboto"/>
              </a:rPr>
            </a:br>
            <a:r>
              <a:rPr lang="uk-UA" sz="1500" b="1" dirty="0">
                <a:solidFill>
                  <a:srgbClr val="003399"/>
                </a:solidFill>
                <a:latin typeface="Roboto"/>
              </a:rPr>
              <a:t>«Металургія»</a:t>
            </a:r>
          </a:p>
          <a:p>
            <a:pPr algn="ctr"/>
            <a:endParaRPr lang="uk-UA" sz="1500" b="1" dirty="0">
              <a:solidFill>
                <a:srgbClr val="000000"/>
              </a:solidFill>
              <a:latin typeface="Roboto"/>
            </a:endParaRPr>
          </a:p>
          <a:p>
            <a:pPr algn="ctr"/>
            <a:r>
              <a:rPr lang="uk-UA" sz="1500" b="1" dirty="0">
                <a:solidFill>
                  <a:srgbClr val="000000"/>
                </a:solidFill>
                <a:latin typeface="Roboto"/>
              </a:rPr>
              <a:t>освітня програма:</a:t>
            </a:r>
            <a:br>
              <a:rPr lang="uk-UA" sz="1500" b="1" dirty="0">
                <a:solidFill>
                  <a:srgbClr val="000000"/>
                </a:solidFill>
                <a:latin typeface="Roboto"/>
              </a:rPr>
            </a:br>
            <a:r>
              <a:rPr lang="uk-UA" sz="1500" b="1" dirty="0">
                <a:solidFill>
                  <a:srgbClr val="E30029"/>
                </a:solidFill>
                <a:latin typeface="Roboto"/>
              </a:rPr>
              <a:t>«Ливарне виробництво чорних та кольорових металів і сплавів»</a:t>
            </a:r>
          </a:p>
          <a:p>
            <a:pPr algn="ctr"/>
            <a:endParaRPr lang="uk-UA" sz="1500" b="1" dirty="0">
              <a:solidFill>
                <a:schemeClr val="bg2">
                  <a:lumMod val="60000"/>
                  <a:lumOff val="40000"/>
                </a:schemeClr>
              </a:solidFill>
              <a:latin typeface="Roboto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343009" y="81305"/>
            <a:ext cx="860444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Інженерно-фізичний факультет</a:t>
            </a:r>
            <a:endParaRPr lang="uk-UA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937574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0013" y="1742536"/>
            <a:ext cx="5860141" cy="1693668"/>
          </a:xfrm>
        </p:spPr>
        <p:txBody>
          <a:bodyPr>
            <a:noAutofit/>
          </a:bodyPr>
          <a:lstStyle/>
          <a:p>
            <a:pPr algn="r"/>
            <a:r>
              <a:rPr lang="uk-UA" sz="1600" dirty="0">
                <a:solidFill>
                  <a:schemeClr val="tx1"/>
                </a:solidFill>
                <a:latin typeface="Roboto"/>
                <a:cs typeface="Times New Roman" pitchFamily="18" charset="0"/>
              </a:rPr>
              <a:t>Факультет </a:t>
            </a:r>
            <a:r>
              <a:rPr lang="uk-UA" sz="1600" dirty="0" smtClean="0">
                <a:solidFill>
                  <a:schemeClr val="tx1"/>
                </a:solidFill>
                <a:latin typeface="Roboto"/>
                <a:cs typeface="Times New Roman" pitchFamily="18" charset="0"/>
              </a:rPr>
              <a:t>є </a:t>
            </a:r>
            <a:r>
              <a:rPr lang="uk-UA" sz="1600" dirty="0">
                <a:solidFill>
                  <a:schemeClr val="tx1"/>
                </a:solidFill>
                <a:latin typeface="Roboto"/>
                <a:cs typeface="Times New Roman" pitchFamily="18" charset="0"/>
              </a:rPr>
              <a:t>найстарішим в університеті. </a:t>
            </a:r>
            <a:endParaRPr lang="uk-UA" sz="1600" dirty="0" smtClean="0">
              <a:solidFill>
                <a:schemeClr val="tx1"/>
              </a:solidFill>
              <a:latin typeface="Roboto"/>
              <a:cs typeface="Times New Roman" pitchFamily="18" charset="0"/>
            </a:endParaRPr>
          </a:p>
          <a:p>
            <a:pPr algn="r"/>
            <a:r>
              <a:rPr lang="uk-UA" sz="1600" dirty="0" smtClean="0">
                <a:solidFill>
                  <a:schemeClr val="tx1"/>
                </a:solidFill>
                <a:latin typeface="Roboto"/>
                <a:cs typeface="Times New Roman" pitchFamily="18" charset="0"/>
              </a:rPr>
              <a:t>Спочатку </a:t>
            </a:r>
            <a:r>
              <a:rPr lang="uk-UA" sz="1600" dirty="0">
                <a:solidFill>
                  <a:schemeClr val="tx1"/>
                </a:solidFill>
                <a:latin typeface="Roboto"/>
                <a:cs typeface="Times New Roman" pitchFamily="18" charset="0"/>
              </a:rPr>
              <a:t>підготовку інженерів для народного господарства </a:t>
            </a:r>
            <a:r>
              <a:rPr lang="uk-UA" sz="1600" dirty="0" smtClean="0">
                <a:solidFill>
                  <a:schemeClr val="tx1"/>
                </a:solidFill>
                <a:latin typeface="Roboto"/>
                <a:cs typeface="Times New Roman" pitchFamily="18" charset="0"/>
              </a:rPr>
              <a:t>проводили </a:t>
            </a:r>
            <a:r>
              <a:rPr lang="uk-UA" sz="1600" dirty="0">
                <a:solidFill>
                  <a:schemeClr val="tx1"/>
                </a:solidFill>
                <a:latin typeface="Roboto"/>
                <a:cs typeface="Times New Roman" pitchFamily="18" charset="0"/>
              </a:rPr>
              <a:t>викладачі й науковці ливарного відділення, яке виконувало роль факультету. Після створення механіко-металургійного факультету тут розпочалася підготовка інженерів-металургів широкого </a:t>
            </a:r>
            <a:r>
              <a:rPr lang="uk-UA" sz="1600" dirty="0" smtClean="0">
                <a:solidFill>
                  <a:schemeClr val="tx1"/>
                </a:solidFill>
                <a:latin typeface="Roboto"/>
                <a:cs typeface="Times New Roman" pitchFamily="18" charset="0"/>
              </a:rPr>
              <a:t>профілю. </a:t>
            </a:r>
            <a:endParaRPr lang="uk-UA" sz="1600" dirty="0">
              <a:solidFill>
                <a:schemeClr val="tx1"/>
              </a:solidFill>
              <a:latin typeface="Roboto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52E11-CC3C-469D-9604-C9F223AFC30B}"/>
              </a:ext>
            </a:extLst>
          </p:cNvPr>
          <p:cNvSpPr txBox="1"/>
          <p:nvPr/>
        </p:nvSpPr>
        <p:spPr>
          <a:xfrm>
            <a:off x="1841699" y="859663"/>
            <a:ext cx="5178574" cy="340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" name="Picture 7" descr="Александровск техническое училище">
            <a:extLst>
              <a:ext uri="{FF2B5EF4-FFF2-40B4-BE49-F238E27FC236}">
                <a16:creationId xmlns:a16="http://schemas.microsoft.com/office/drawing/2014/main" id="{88A51F94-D778-486E-9A05-B9CBC0D4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87" y="5157192"/>
            <a:ext cx="2398567" cy="156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CFFB4E-F100-4115-AF0A-6C14B6780384}"/>
              </a:ext>
            </a:extLst>
          </p:cNvPr>
          <p:cNvSpPr txBox="1"/>
          <p:nvPr/>
        </p:nvSpPr>
        <p:spPr>
          <a:xfrm>
            <a:off x="387639" y="5620749"/>
            <a:ext cx="5441041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Професорсько-викладацький </a:t>
            </a:r>
            <a:r>
              <a:rPr lang="uk-UA" sz="1600" dirty="0">
                <a:solidFill>
                  <a:schemeClr val="accent4">
                    <a:lumMod val="10000"/>
                  </a:schemeClr>
                </a:solidFill>
                <a:effectLst/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склад </a:t>
            </a:r>
            <a:r>
              <a:rPr lang="uk-UA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факультету близько </a:t>
            </a:r>
            <a:r>
              <a:rPr lang="uk-UA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uk-UA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осіб, з яких зі </a:t>
            </a:r>
            <a:r>
              <a:rPr lang="uk-UA" sz="1600" dirty="0">
                <a:solidFill>
                  <a:schemeClr val="accent4">
                    <a:lumMod val="10000"/>
                  </a:schemeClr>
                </a:solidFill>
                <a:effectLst/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ступенями та званнями </a:t>
            </a:r>
            <a:r>
              <a:rPr lang="uk-UA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uk-UA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solidFill>
                  <a:schemeClr val="accent4">
                    <a:lumMod val="10000"/>
                  </a:schemeClr>
                </a:solidFill>
                <a:effectLst/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solidFill>
                  <a:schemeClr val="accent4">
                    <a:lumMod val="10000"/>
                  </a:schemeClr>
                </a:solidFill>
                <a:effectLst/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600" dirty="0">
                <a:solidFill>
                  <a:schemeClr val="accent4">
                    <a:lumMod val="10000"/>
                  </a:schemeClr>
                </a:solidFill>
                <a:effectLst/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На факультеті працюють </a:t>
            </a:r>
            <a:r>
              <a:rPr lang="uk-UA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1600" dirty="0" smtClean="0">
                <a:solidFill>
                  <a:schemeClr val="accent4">
                    <a:lumMod val="10000"/>
                  </a:schemeClr>
                </a:solidFill>
                <a:effectLst/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 професорів.</a:t>
            </a:r>
            <a:endParaRPr lang="ru-RU" sz="1600" dirty="0">
              <a:solidFill>
                <a:schemeClr val="accent4">
                  <a:lumMod val="10000"/>
                </a:schemeClr>
              </a:solidFill>
              <a:latin typeface="Roboto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B865CC-F246-4283-AD3B-C305893D4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5" y="1748158"/>
            <a:ext cx="2505647" cy="168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0" l="10000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33" y="266657"/>
            <a:ext cx="1008111" cy="11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6" y="-6068"/>
            <a:ext cx="1457262" cy="1634516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55096" y="-9803"/>
            <a:ext cx="860444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Інженерно-фізичний факультет</a:t>
            </a:r>
            <a:endParaRPr lang="uk-UA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775051"/>
            <a:ext cx="8590642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b="1" dirty="0" smtClean="0">
                <a:solidFill>
                  <a:srgbClr val="003399"/>
                </a:solidFill>
                <a:latin typeface="Roboto"/>
              </a:rPr>
              <a:t>Сьогодні </a:t>
            </a:r>
            <a:r>
              <a:rPr lang="uk-UA" b="1" dirty="0">
                <a:solidFill>
                  <a:srgbClr val="003399"/>
                </a:solidFill>
                <a:latin typeface="Roboto"/>
              </a:rPr>
              <a:t>факультет складається з 3 випускових кафедр: </a:t>
            </a:r>
            <a:endParaRPr lang="uk-UA" b="1" dirty="0" smtClean="0">
              <a:solidFill>
                <a:srgbClr val="003399"/>
              </a:solidFill>
              <a:latin typeface="Roboto"/>
            </a:endParaRPr>
          </a:p>
          <a:p>
            <a:pPr marL="285750" indent="-28575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1600" b="1" dirty="0" smtClean="0">
                <a:latin typeface="Roboto"/>
              </a:rPr>
              <a:t>«</a:t>
            </a:r>
            <a:r>
              <a:rPr lang="uk-UA" sz="1600" b="1" dirty="0">
                <a:latin typeface="Roboto"/>
              </a:rPr>
              <a:t>Машин і технології ливарного виробництва» (М і ТЛВ), </a:t>
            </a:r>
            <a:endParaRPr lang="uk-UA" sz="1600" b="1" dirty="0" smtClean="0">
              <a:latin typeface="Roboto"/>
            </a:endParaRPr>
          </a:p>
          <a:p>
            <a:pPr marL="285750" indent="-28575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1600" b="1" dirty="0" smtClean="0">
                <a:latin typeface="Roboto"/>
              </a:rPr>
              <a:t>«</a:t>
            </a:r>
            <a:r>
              <a:rPr lang="uk-UA" sz="1600" b="1" dirty="0">
                <a:latin typeface="Roboto"/>
              </a:rPr>
              <a:t>Обладнання та технології зварювального виробництва» (ОТЗВ), </a:t>
            </a:r>
            <a:endParaRPr lang="uk-UA" sz="1600" b="1" dirty="0" smtClean="0">
              <a:latin typeface="Roboto"/>
            </a:endParaRPr>
          </a:p>
          <a:p>
            <a:pPr marL="285750" indent="-28575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1600" b="1" dirty="0" smtClean="0">
                <a:latin typeface="Roboto"/>
              </a:rPr>
              <a:t>«</a:t>
            </a:r>
            <a:r>
              <a:rPr lang="uk-UA" sz="1600" b="1" dirty="0">
                <a:latin typeface="Roboto"/>
              </a:rPr>
              <a:t>Фізичного матеріалознавства» (ФМ).</a:t>
            </a:r>
            <a:endParaRPr lang="ru-RU" sz="1600" b="1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4474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6858000" cy="1655762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67687" y="3289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9139" y="3168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" b="9147"/>
          <a:stretch/>
        </p:blipFill>
        <p:spPr bwMode="auto">
          <a:xfrm>
            <a:off x="5763813" y="1520690"/>
            <a:ext cx="1256459" cy="1512168"/>
          </a:xfrm>
          <a:prstGeom prst="rect">
            <a:avLst/>
          </a:prstGeom>
          <a:ln>
            <a:noFill/>
          </a:ln>
          <a:effectLst>
            <a:outerShdw blurRad="50800" dist="50800" dir="5400000" sx="47000" sy="4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20690"/>
            <a:ext cx="1968136" cy="174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31" y="2885400"/>
            <a:ext cx="1615459" cy="156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27" y="4437122"/>
            <a:ext cx="1970125" cy="17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68" y="2885400"/>
            <a:ext cx="1596283" cy="156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lisa\Desktop\фото\20210212_13050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6"/>
          <a:stretch/>
        </p:blipFill>
        <p:spPr bwMode="auto">
          <a:xfrm>
            <a:off x="7740352" y="4437122"/>
            <a:ext cx="1262515" cy="172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1">
            <a:extLst>
              <a:ext uri="{FF2B5EF4-FFF2-40B4-BE49-F238E27FC236}">
                <a16:creationId xmlns:a16="http://schemas.microsoft.com/office/drawing/2014/main" id="{55C54E9F-2229-43B0-A380-0008D82BD8A2}"/>
              </a:ext>
            </a:extLst>
          </p:cNvPr>
          <p:cNvSpPr/>
          <p:nvPr/>
        </p:nvSpPr>
        <p:spPr>
          <a:xfrm>
            <a:off x="460606" y="6371158"/>
            <a:ext cx="6045030" cy="4093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sz="1600" i="1" dirty="0" err="1" smtClean="0">
                <a:solidFill>
                  <a:srgbClr val="003399"/>
                </a:solidFill>
                <a:latin typeface="Roboto"/>
              </a:rPr>
              <a:t>Детал</a:t>
            </a:r>
            <a:r>
              <a:rPr lang="uk-UA" sz="1600" i="1" dirty="0" smtClean="0">
                <a:solidFill>
                  <a:srgbClr val="003399"/>
                </a:solidFill>
                <a:latin typeface="Roboto"/>
              </a:rPr>
              <a:t>і: </a:t>
            </a:r>
            <a:r>
              <a:rPr lang="en-US" sz="1600" i="1" dirty="0" smtClean="0">
                <a:solidFill>
                  <a:srgbClr val="003399"/>
                </a:solidFill>
                <a:latin typeface="Roboto"/>
              </a:rPr>
              <a:t>https://zp.edu.ua/kafedra-fizichnogo-materialoznavstva</a:t>
            </a:r>
            <a:endParaRPr lang="ru-RU" sz="1600" i="1" dirty="0">
              <a:solidFill>
                <a:srgbClr val="003399"/>
              </a:solidFill>
              <a:latin typeface="Robo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235" y="67199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1" y="-37255"/>
            <a:ext cx="1457262" cy="1634516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55096" y="-9803"/>
            <a:ext cx="860444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b="1" dirty="0">
                <a:solidFill>
                  <a:srgbClr val="003399"/>
                </a:solidFill>
                <a:latin typeface="Roboto"/>
                <a:cs typeface="Times New Roman" pitchFamily="18" charset="0"/>
              </a:rPr>
              <a:t>Кафедра </a:t>
            </a:r>
            <a:br>
              <a:rPr lang="uk-UA" sz="2200" b="1" dirty="0">
                <a:solidFill>
                  <a:srgbClr val="003399"/>
                </a:solidFill>
                <a:latin typeface="Roboto"/>
                <a:cs typeface="Times New Roman" pitchFamily="18" charset="0"/>
              </a:rPr>
            </a:br>
            <a:r>
              <a:rPr lang="uk-UA" sz="2200" b="1" dirty="0">
                <a:solidFill>
                  <a:srgbClr val="003399"/>
                </a:solidFill>
                <a:latin typeface="Roboto"/>
                <a:cs typeface="Times New Roman" pitchFamily="18" charset="0"/>
              </a:rPr>
              <a:t>«Фізичне матеріалознавство»</a:t>
            </a:r>
            <a:endParaRPr lang="uk-UA" sz="2200" b="1" dirty="0">
              <a:solidFill>
                <a:srgbClr val="003399"/>
              </a:solidFill>
              <a:latin typeface="Roboto"/>
            </a:endParaRPr>
          </a:p>
        </p:txBody>
      </p:sp>
      <p:sp>
        <p:nvSpPr>
          <p:cNvPr id="26" name="Rounded Rectangle 9"/>
          <p:cNvSpPr/>
          <p:nvPr/>
        </p:nvSpPr>
        <p:spPr>
          <a:xfrm flipH="1">
            <a:off x="460606" y="1514197"/>
            <a:ext cx="5167395" cy="4625375"/>
          </a:xfrm>
          <a:prstGeom prst="roundRect">
            <a:avLst>
              <a:gd name="adj" fmla="val 913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3399"/>
                </a:solidFill>
                <a:latin typeface="Roboto"/>
              </a:rPr>
              <a:t>132 «Матеріалознавство»</a:t>
            </a: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Roboto"/>
              </a:rPr>
              <a:t>Освітня програма: </a:t>
            </a:r>
          </a:p>
          <a:p>
            <a:pPr algn="ctr"/>
            <a:r>
              <a:rPr lang="uk-UA" b="1" dirty="0">
                <a:solidFill>
                  <a:srgbClr val="E30029"/>
                </a:solidFill>
                <a:latin typeface="Roboto"/>
              </a:rPr>
              <a:t>«Прикладне матеріалознавство</a:t>
            </a:r>
            <a:r>
              <a:rPr lang="uk-UA" b="1" dirty="0" smtClean="0">
                <a:solidFill>
                  <a:srgbClr val="E30029"/>
                </a:solidFill>
                <a:latin typeface="Roboto"/>
              </a:rPr>
              <a:t>»</a:t>
            </a:r>
          </a:p>
          <a:p>
            <a:pPr algn="ctr"/>
            <a:endParaRPr lang="uk-UA" b="1" dirty="0">
              <a:solidFill>
                <a:srgbClr val="E30029"/>
              </a:solidFill>
              <a:latin typeface="Roboto"/>
            </a:endParaRPr>
          </a:p>
          <a:p>
            <a:pPr algn="just">
              <a:lnSpc>
                <a:spcPct val="150000"/>
              </a:lnSpc>
            </a:pPr>
            <a:r>
              <a:rPr lang="uk-UA" sz="1400" b="1" dirty="0">
                <a:solidFill>
                  <a:schemeClr val="tx1"/>
                </a:solidFill>
                <a:latin typeface="Roboto"/>
              </a:rPr>
              <a:t>ОСОБЛИВОСТІ ПРОФЕСІЇ:</a:t>
            </a:r>
            <a:endParaRPr lang="ru-RU" sz="1400" b="1" dirty="0">
              <a:solidFill>
                <a:schemeClr val="tx1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  <a:latin typeface="Roboto"/>
              </a:rPr>
              <a:t>Вдосконалення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наявних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матеріалів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впровадження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їх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нові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сфери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використання</a:t>
            </a:r>
            <a:r>
              <a:rPr lang="ru-RU" sz="1600" dirty="0" smtClean="0">
                <a:solidFill>
                  <a:schemeClr val="tx1"/>
                </a:solidFill>
                <a:latin typeface="Roboto"/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Roboto"/>
              </a:rPr>
              <a:t> 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  <a:latin typeface="Roboto"/>
              </a:rPr>
              <a:t>Створення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новітніх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матеріалів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завдяки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яким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відбувається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опанування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нових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технологій</a:t>
            </a:r>
            <a:r>
              <a:rPr lang="ru-RU" sz="1600" dirty="0" smtClean="0">
                <a:solidFill>
                  <a:schemeClr val="tx1"/>
                </a:solidFill>
                <a:latin typeface="Roboto"/>
              </a:rPr>
              <a:t>.</a:t>
            </a:r>
          </a:p>
          <a:p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  <a:latin typeface="Roboto"/>
              </a:rPr>
              <a:t>Розробка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наноматеріалів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технологій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які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дозволяють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максимально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знизити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ресурси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планети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та не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забруднювати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її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44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6"/>
          <p:cNvSpPr/>
          <p:nvPr/>
        </p:nvSpPr>
        <p:spPr>
          <a:xfrm>
            <a:off x="251607" y="6480248"/>
            <a:ext cx="7363056" cy="56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0" tIns="0" rIns="0" bIns="0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i="1" strike="noStrike" spc="-21" dirty="0" err="1">
                <a:solidFill>
                  <a:srgbClr val="003399"/>
                </a:solidFill>
                <a:latin typeface="Roboto"/>
                <a:ea typeface="DejaVu Sans"/>
              </a:rPr>
              <a:t>Деталі</a:t>
            </a:r>
            <a:r>
              <a:rPr lang="en-US" sz="1600" b="1" i="1" strike="noStrike" spc="-21" dirty="0">
                <a:solidFill>
                  <a:srgbClr val="003399"/>
                </a:solidFill>
                <a:latin typeface="Roboto"/>
                <a:ea typeface="DejaVu Sans"/>
              </a:rPr>
              <a:t>: https://zp.edu.ua/kafedra-mashin-i-tehnologiyi-livarnogo-virobnictva</a:t>
            </a:r>
            <a:endParaRPr lang="ru-RU" sz="1600" b="1" i="1" strike="noStrike" spc="-1" dirty="0">
              <a:solidFill>
                <a:srgbClr val="003399"/>
              </a:solidFill>
              <a:latin typeface="Roboto"/>
            </a:endParaRPr>
          </a:p>
          <a:p>
            <a:pPr>
              <a:lnSpc>
                <a:spcPts val="2239"/>
              </a:lnSpc>
            </a:pPr>
            <a:endParaRPr lang="ru-RU" b="1" i="1" strike="noStrike" spc="-1" dirty="0">
              <a:solidFill>
                <a:srgbClr val="003399"/>
              </a:solidFill>
              <a:latin typeface="Roboto"/>
            </a:endParaRPr>
          </a:p>
        </p:txBody>
      </p:sp>
      <p:sp>
        <p:nvSpPr>
          <p:cNvPr id="87" name="CustomShape 9"/>
          <p:cNvSpPr/>
          <p:nvPr/>
        </p:nvSpPr>
        <p:spPr>
          <a:xfrm>
            <a:off x="186708" y="1418316"/>
            <a:ext cx="5263829" cy="49680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60840" tIns="30600" rIns="60840" bIns="0"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uk-UA" sz="1600" b="1" strike="noStrike" spc="-1" dirty="0" smtClean="0">
                <a:solidFill>
                  <a:srgbClr val="003399"/>
                </a:solidFill>
                <a:latin typeface="Roboto"/>
                <a:ea typeface="Tahoma"/>
              </a:rPr>
              <a:t>131 </a:t>
            </a:r>
            <a:r>
              <a:rPr lang="uk-UA" sz="1600" b="1" strike="noStrike" spc="-1" dirty="0">
                <a:solidFill>
                  <a:srgbClr val="003399"/>
                </a:solidFill>
                <a:latin typeface="Roboto"/>
                <a:ea typeface="Tahoma"/>
              </a:rPr>
              <a:t>Прикладна механіка</a:t>
            </a:r>
            <a:endParaRPr lang="ru-RU" sz="1600" b="0" strike="noStrike" spc="-1" dirty="0">
              <a:solidFill>
                <a:srgbClr val="003399"/>
              </a:solidFill>
              <a:latin typeface="Roboto"/>
            </a:endParaRPr>
          </a:p>
          <a:p>
            <a:pPr algn="ctr">
              <a:tabLst>
                <a:tab pos="0" algn="l"/>
              </a:tabLst>
            </a:pPr>
            <a:r>
              <a:rPr lang="uk-UA" sz="1600" b="1" strike="noStrike" spc="-1" dirty="0">
                <a:solidFill>
                  <a:schemeClr val="tx1"/>
                </a:solidFill>
                <a:latin typeface="Roboto"/>
                <a:ea typeface="Tahoma"/>
              </a:rPr>
              <a:t>освітня програма:</a:t>
            </a:r>
            <a:r>
              <a:rPr sz="1600" dirty="0">
                <a:latin typeface="Roboto"/>
              </a:rPr>
              <a:t/>
            </a:r>
            <a:br>
              <a:rPr sz="1600" dirty="0">
                <a:latin typeface="Roboto"/>
              </a:rPr>
            </a:br>
            <a:r>
              <a:rPr lang="uk-UA" sz="1600" b="1" strike="noStrike" spc="-38" dirty="0">
                <a:solidFill>
                  <a:srgbClr val="E30029"/>
                </a:solidFill>
                <a:latin typeface="Roboto"/>
                <a:ea typeface="Tahoma"/>
              </a:rPr>
              <a:t>«</a:t>
            </a:r>
            <a:r>
              <a:rPr lang="ru-RU" sz="1600" b="1" strike="noStrike" spc="-1" dirty="0" err="1">
                <a:solidFill>
                  <a:srgbClr val="E30029"/>
                </a:solidFill>
                <a:latin typeface="Roboto"/>
                <a:ea typeface="Tahoma"/>
              </a:rPr>
              <a:t>Обладнання</a:t>
            </a:r>
            <a:r>
              <a:rPr lang="ru-RU" sz="1600" b="1" strike="noStrike" spc="-1" dirty="0">
                <a:solidFill>
                  <a:srgbClr val="E30029"/>
                </a:solidFill>
                <a:latin typeface="Roboto"/>
                <a:ea typeface="Tahoma"/>
              </a:rPr>
              <a:t> та </a:t>
            </a:r>
            <a:r>
              <a:rPr lang="ru-RU" sz="1600" b="1" strike="noStrike" spc="-1" dirty="0" err="1">
                <a:solidFill>
                  <a:srgbClr val="E30029"/>
                </a:solidFill>
                <a:latin typeface="Roboto"/>
                <a:ea typeface="Tahoma"/>
              </a:rPr>
              <a:t>технології</a:t>
            </a:r>
            <a:r>
              <a:rPr lang="ru-RU" sz="1600" b="1" strike="noStrike" spc="-1" dirty="0">
                <a:solidFill>
                  <a:srgbClr val="E30029"/>
                </a:solidFill>
                <a:latin typeface="Roboto"/>
                <a:ea typeface="Tahoma"/>
              </a:rPr>
              <a:t> </a:t>
            </a:r>
            <a:r>
              <a:rPr lang="ru-RU" sz="1600" b="1" strike="noStrike" spc="-1" dirty="0" err="1">
                <a:solidFill>
                  <a:srgbClr val="E30029"/>
                </a:solidFill>
                <a:latin typeface="Roboto"/>
                <a:ea typeface="Tahoma"/>
              </a:rPr>
              <a:t>ливарного</a:t>
            </a:r>
            <a:r>
              <a:rPr lang="ru-RU" sz="1600" b="1" strike="noStrike" spc="-1" dirty="0">
                <a:solidFill>
                  <a:srgbClr val="E30029"/>
                </a:solidFill>
                <a:latin typeface="Roboto"/>
                <a:ea typeface="Tahoma"/>
              </a:rPr>
              <a:t> </a:t>
            </a:r>
            <a:r>
              <a:rPr lang="ru-RU" sz="1600" b="1" strike="noStrike" spc="-1" dirty="0" err="1">
                <a:solidFill>
                  <a:srgbClr val="E30029"/>
                </a:solidFill>
                <a:latin typeface="Roboto"/>
                <a:ea typeface="Tahoma"/>
              </a:rPr>
              <a:t>виробництва</a:t>
            </a:r>
            <a:r>
              <a:rPr lang="uk-UA" sz="1600" b="1" strike="noStrike" spc="-38" dirty="0" smtClean="0">
                <a:solidFill>
                  <a:srgbClr val="E30029"/>
                </a:solidFill>
                <a:latin typeface="Roboto"/>
                <a:ea typeface="Tahoma"/>
              </a:rPr>
              <a:t>»</a:t>
            </a:r>
            <a:endParaRPr lang="ru-RU" sz="1800" b="0" strike="noStrike" spc="-1" dirty="0">
              <a:latin typeface="Roboto"/>
            </a:endParaRPr>
          </a:p>
          <a:p>
            <a:pPr>
              <a:tabLst>
                <a:tab pos="0" algn="l"/>
              </a:tabLst>
            </a:pPr>
            <a:r>
              <a:rPr lang="ru-RU" sz="1740" b="1" strike="noStrike" spc="-38" dirty="0">
                <a:solidFill>
                  <a:srgbClr val="161616"/>
                </a:solidFill>
                <a:latin typeface="Roboto"/>
                <a:ea typeface="Tahoma"/>
              </a:rPr>
              <a:t> </a:t>
            </a:r>
            <a:r>
              <a:rPr lang="ru-RU" sz="1400" b="1" strike="noStrike" spc="-38" dirty="0">
                <a:solidFill>
                  <a:srgbClr val="161616"/>
                </a:solidFill>
                <a:latin typeface="Roboto"/>
                <a:ea typeface="Tahoma"/>
              </a:rPr>
              <a:t>ОСОБЛИВОСТІ </a:t>
            </a:r>
            <a:r>
              <a:rPr lang="ru-RU" sz="1400" b="1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ПРОФЕСІЇ:</a:t>
            </a:r>
            <a:endParaRPr lang="ru-RU" sz="1400" b="0" strike="noStrike" spc="-1" dirty="0">
              <a:latin typeface="Roboto"/>
            </a:endParaRPr>
          </a:p>
          <a:p>
            <a:pPr marL="286470" indent="-285750"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47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Розробка технологічного процесу лиття чорних та кольорових сплавів: від обручок до авіаційних лопаток</a:t>
            </a:r>
            <a:r>
              <a:rPr lang="uk-UA" sz="147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.</a:t>
            </a:r>
          </a:p>
          <a:p>
            <a:pPr marL="286470" indent="-285750"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1470" b="0" strike="noStrike" spc="-1" dirty="0">
              <a:latin typeface="Roboto"/>
            </a:endParaRPr>
          </a:p>
          <a:p>
            <a:pPr marL="286470" indent="-285750"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47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Розрахунок, вибір, діагностика та обслуговування обладнання </a:t>
            </a:r>
            <a:r>
              <a:rPr lang="uk-UA" sz="147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ливарних </a:t>
            </a:r>
            <a:r>
              <a:rPr lang="uk-UA" sz="1470" b="0" strike="noStrike" spc="-38" dirty="0" err="1">
                <a:solidFill>
                  <a:srgbClr val="161616"/>
                </a:solidFill>
                <a:latin typeface="Roboto"/>
                <a:ea typeface="Tahoma"/>
              </a:rPr>
              <a:t>цехів</a:t>
            </a:r>
            <a:r>
              <a:rPr lang="uk-UA" sz="147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.</a:t>
            </a:r>
          </a:p>
          <a:p>
            <a:pPr marL="286470" indent="-285750"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1470" b="0" strike="noStrike" spc="-1" dirty="0">
              <a:latin typeface="Roboto"/>
            </a:endParaRPr>
          </a:p>
          <a:p>
            <a:pPr marL="286470" indent="-285750"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47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Застосування нових ливарних технологій, CAD/CAM/CAE систем</a:t>
            </a:r>
            <a:r>
              <a:rPr lang="uk-UA" sz="147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.</a:t>
            </a:r>
          </a:p>
          <a:p>
            <a:pPr marL="286470" indent="-285750"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1470" b="0" strike="noStrike" spc="-1" dirty="0">
              <a:latin typeface="Roboto"/>
            </a:endParaRPr>
          </a:p>
          <a:p>
            <a:pPr marL="286470" indent="-285750"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47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Практика на підприємствах Запоріжжя і області: МОТОР-СІЧ, ЗЛМЗ, Іскра, </a:t>
            </a:r>
            <a:r>
              <a:rPr lang="uk-UA" sz="147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ЗМЗ ім</a:t>
            </a:r>
            <a:r>
              <a:rPr lang="uk-UA" sz="147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. Омельченка, </a:t>
            </a:r>
            <a:r>
              <a:rPr lang="uk-UA" sz="1470" b="0" strike="noStrike" spc="-38" dirty="0" err="1" smtClean="0">
                <a:solidFill>
                  <a:srgbClr val="161616"/>
                </a:solidFill>
                <a:latin typeface="Roboto"/>
                <a:ea typeface="Tahoma"/>
              </a:rPr>
              <a:t>Дніпроспецсталь</a:t>
            </a:r>
            <a:r>
              <a:rPr lang="uk-UA" sz="147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 </a:t>
            </a:r>
            <a:r>
              <a:rPr lang="uk-UA" sz="147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ін</a:t>
            </a:r>
            <a:r>
              <a:rPr lang="uk-UA" sz="147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.</a:t>
            </a:r>
          </a:p>
          <a:p>
            <a:pPr marL="286470" indent="-285750"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1470" b="0" strike="noStrike" spc="-1" dirty="0">
              <a:latin typeface="Roboto"/>
            </a:endParaRPr>
          </a:p>
          <a:p>
            <a:pPr marL="286470" indent="-285750"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47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Науково-дослідна робота </a:t>
            </a:r>
            <a:r>
              <a:rPr lang="uk-UA" sz="147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в </a:t>
            </a:r>
            <a:r>
              <a:rPr lang="uk-UA" sz="147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магістратурі та аспірантурі.</a:t>
            </a:r>
            <a:endParaRPr lang="ru-RU" sz="1470" b="0" strike="noStrike" spc="-1" dirty="0">
              <a:latin typeface="Roboto"/>
            </a:endParaRPr>
          </a:p>
        </p:txBody>
      </p:sp>
      <p:pic>
        <p:nvPicPr>
          <p:cNvPr id="89" name="Рисунок 8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06" l="0" r="955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116901" y="133974"/>
            <a:ext cx="877471" cy="1201477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89"/>
          <p:cNvPicPr/>
          <p:nvPr/>
        </p:nvPicPr>
        <p:blipFill>
          <a:blip r:embed="rId5"/>
          <a:stretch/>
        </p:blipFill>
        <p:spPr>
          <a:xfrm>
            <a:off x="5588854" y="3722386"/>
            <a:ext cx="1560260" cy="2087398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90"/>
          <p:cNvPicPr/>
          <p:nvPr/>
        </p:nvPicPr>
        <p:blipFill>
          <a:blip r:embed="rId6"/>
          <a:srcRect l="6192" r="13275"/>
          <a:stretch/>
        </p:blipFill>
        <p:spPr>
          <a:xfrm>
            <a:off x="7264638" y="2288524"/>
            <a:ext cx="1483826" cy="1336222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91"/>
          <p:cNvPicPr/>
          <p:nvPr/>
        </p:nvPicPr>
        <p:blipFill>
          <a:blip r:embed="rId7"/>
          <a:stretch/>
        </p:blipFill>
        <p:spPr>
          <a:xfrm>
            <a:off x="7264638" y="3722386"/>
            <a:ext cx="1483826" cy="2109370"/>
          </a:xfrm>
          <a:prstGeom prst="rect">
            <a:avLst/>
          </a:prstGeom>
          <a:ln w="0">
            <a:noFill/>
          </a:ln>
        </p:spPr>
      </p:pic>
      <p:pic>
        <p:nvPicPr>
          <p:cNvPr id="93" name="Рисунок 92"/>
          <p:cNvPicPr/>
          <p:nvPr/>
        </p:nvPicPr>
        <p:blipFill rotWithShape="1">
          <a:blip r:embed="rId8"/>
          <a:srcRect l="5080" t="21645" r="4203" b="23263"/>
          <a:stretch/>
        </p:blipFill>
        <p:spPr>
          <a:xfrm>
            <a:off x="5588854" y="2276872"/>
            <a:ext cx="1560260" cy="1336222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71"/>
            <a:ext cx="1389907" cy="1558968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51607" y="-72850"/>
            <a:ext cx="860444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spc="-1" dirty="0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Кафедра</a:t>
            </a:r>
            <a:r>
              <a:rPr lang="ru-RU" sz="2200" dirty="0">
                <a:solidFill>
                  <a:srgbClr val="003399"/>
                </a:solidFill>
                <a:latin typeface="Roboto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3399"/>
                </a:solidFill>
                <a:latin typeface="Roboto"/>
                <a:cs typeface="Times New Roman" pitchFamily="18" charset="0"/>
              </a:rPr>
            </a:br>
            <a:r>
              <a:rPr lang="ru-RU" sz="2200" b="1" spc="-1" dirty="0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 «Машин і </a:t>
            </a:r>
            <a:r>
              <a:rPr lang="ru-RU" sz="2200" b="1" spc="-1" dirty="0" err="1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технології</a:t>
            </a:r>
            <a:r>
              <a:rPr lang="ru-RU" sz="2200" b="1" spc="-1" dirty="0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 </a:t>
            </a:r>
            <a:r>
              <a:rPr lang="ru-RU" sz="2200" b="1" spc="-1" dirty="0" err="1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ливарного</a:t>
            </a:r>
            <a:r>
              <a:rPr lang="ru-RU" sz="2200" b="1" spc="-1" dirty="0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 </a:t>
            </a:r>
            <a:r>
              <a:rPr lang="ru-RU" sz="2200" b="1" spc="-1" dirty="0" err="1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виробництва</a:t>
            </a:r>
            <a:r>
              <a:rPr lang="ru-RU" sz="2200" b="1" spc="-1" dirty="0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»</a:t>
            </a:r>
            <a:endParaRPr lang="ru-RU" sz="2200" spc="-1" dirty="0">
              <a:solidFill>
                <a:srgbClr val="003399"/>
              </a:solidFill>
              <a:latin typeface="Robot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6"/>
          <p:cNvSpPr/>
          <p:nvPr/>
        </p:nvSpPr>
        <p:spPr>
          <a:xfrm>
            <a:off x="539552" y="6495425"/>
            <a:ext cx="7200800" cy="56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0" tIns="0" rIns="0" bIns="0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0" i="1" strike="noStrike" spc="-21" dirty="0" err="1" smtClean="0">
                <a:solidFill>
                  <a:srgbClr val="003399"/>
                </a:solidFill>
                <a:latin typeface="Roboto"/>
                <a:ea typeface="DejaVu Sans"/>
              </a:rPr>
              <a:t>Деталі</a:t>
            </a:r>
            <a:r>
              <a:rPr lang="en-US" sz="1600" b="0" i="1" strike="noStrike" spc="-21" dirty="0">
                <a:solidFill>
                  <a:srgbClr val="003399"/>
                </a:solidFill>
                <a:latin typeface="Roboto"/>
                <a:ea typeface="DejaVu Sans"/>
              </a:rPr>
              <a:t>: https://zp.edu.ua/kafedra-mashin-i-tehnologiyi-livarnogo-virobnictva</a:t>
            </a:r>
            <a:endParaRPr lang="ru-RU" sz="1600" b="0" i="1" strike="noStrike" spc="-1" dirty="0">
              <a:solidFill>
                <a:srgbClr val="003399"/>
              </a:solidFill>
              <a:latin typeface="Roboto"/>
            </a:endParaRPr>
          </a:p>
          <a:p>
            <a:pPr>
              <a:lnSpc>
                <a:spcPts val="2239"/>
              </a:lnSpc>
            </a:pPr>
            <a:endParaRPr lang="ru-RU" b="0" i="1" strike="noStrike" spc="-1" dirty="0">
              <a:solidFill>
                <a:srgbClr val="003399"/>
              </a:solidFill>
              <a:latin typeface="Roboto"/>
            </a:endParaRPr>
          </a:p>
        </p:txBody>
      </p:sp>
      <p:sp>
        <p:nvSpPr>
          <p:cNvPr id="104" name="CustomShape 9"/>
          <p:cNvSpPr/>
          <p:nvPr/>
        </p:nvSpPr>
        <p:spPr>
          <a:xfrm>
            <a:off x="305330" y="1557336"/>
            <a:ext cx="4644006" cy="48960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60840" tIns="30600" rIns="60840" bIns="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b="1" strike="noStrike" spc="-1" dirty="0" smtClean="0">
                <a:solidFill>
                  <a:srgbClr val="003399"/>
                </a:solidFill>
                <a:latin typeface="Roboto"/>
                <a:ea typeface="Tahoma"/>
              </a:rPr>
              <a:t>136 </a:t>
            </a:r>
            <a:r>
              <a:rPr lang="uk-UA" b="1" strike="noStrike" spc="-1" dirty="0">
                <a:solidFill>
                  <a:srgbClr val="003399"/>
                </a:solidFill>
                <a:latin typeface="Roboto"/>
                <a:ea typeface="Tahoma"/>
              </a:rPr>
              <a:t>Металургія</a:t>
            </a:r>
            <a:endParaRPr lang="ru-RU" b="0" strike="noStrike" spc="-1" dirty="0">
              <a:solidFill>
                <a:srgbClr val="003399"/>
              </a:solidFill>
              <a:latin typeface="Roboto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uk-UA" sz="1600" b="1" strike="noStrike" spc="-1" dirty="0">
                <a:solidFill>
                  <a:srgbClr val="161616"/>
                </a:solidFill>
                <a:latin typeface="Tahoma"/>
                <a:ea typeface="Tahoma"/>
              </a:rPr>
              <a:t>освітня програма:</a:t>
            </a:r>
            <a:r>
              <a:rPr sz="1600" b="1" dirty="0"/>
              <a:t/>
            </a:r>
            <a:br>
              <a:rPr sz="1600" b="1" dirty="0"/>
            </a:br>
            <a:r>
              <a:rPr lang="uk-UA" sz="1600" b="1" strike="noStrike" spc="-38" dirty="0">
                <a:solidFill>
                  <a:srgbClr val="E30029"/>
                </a:solidFill>
                <a:latin typeface="Roboto"/>
                <a:ea typeface="Tahoma"/>
              </a:rPr>
              <a:t>«</a:t>
            </a:r>
            <a:r>
              <a:rPr lang="ru-RU" sz="1600" b="1" strike="noStrike" spc="-1" dirty="0" err="1">
                <a:solidFill>
                  <a:srgbClr val="E30029"/>
                </a:solidFill>
                <a:latin typeface="Roboto"/>
                <a:ea typeface="Tahoma"/>
              </a:rPr>
              <a:t>Ливарне</a:t>
            </a:r>
            <a:r>
              <a:rPr lang="ru-RU" sz="1600" b="1" strike="noStrike" spc="-1" dirty="0">
                <a:solidFill>
                  <a:srgbClr val="E30029"/>
                </a:solidFill>
                <a:latin typeface="Roboto"/>
                <a:ea typeface="Tahoma"/>
              </a:rPr>
              <a:t> </a:t>
            </a:r>
            <a:r>
              <a:rPr lang="ru-RU" sz="1600" b="1" strike="noStrike" spc="-1" dirty="0" err="1">
                <a:solidFill>
                  <a:srgbClr val="E30029"/>
                </a:solidFill>
                <a:latin typeface="Roboto"/>
                <a:ea typeface="Tahoma"/>
              </a:rPr>
              <a:t>виробництво</a:t>
            </a:r>
            <a:r>
              <a:rPr lang="ru-RU" sz="1600" b="1" strike="noStrike" spc="-1" dirty="0">
                <a:solidFill>
                  <a:srgbClr val="E30029"/>
                </a:solidFill>
                <a:latin typeface="Roboto"/>
                <a:ea typeface="Tahoma"/>
              </a:rPr>
              <a:t> </a:t>
            </a:r>
            <a:r>
              <a:rPr lang="ru-RU" sz="1600" b="1" strike="noStrike" spc="-1" dirty="0" err="1">
                <a:solidFill>
                  <a:srgbClr val="E30029"/>
                </a:solidFill>
                <a:latin typeface="Roboto"/>
                <a:ea typeface="Tahoma"/>
              </a:rPr>
              <a:t>чорних</a:t>
            </a:r>
            <a:r>
              <a:rPr lang="ru-RU" sz="1600" b="1" strike="noStrike" spc="-1" dirty="0">
                <a:solidFill>
                  <a:srgbClr val="E30029"/>
                </a:solidFill>
                <a:latin typeface="Roboto"/>
                <a:ea typeface="Tahoma"/>
              </a:rPr>
              <a:t> та </a:t>
            </a:r>
            <a:r>
              <a:rPr lang="ru-RU" sz="1600" b="1" strike="noStrike" spc="-1" dirty="0" err="1">
                <a:solidFill>
                  <a:srgbClr val="E30029"/>
                </a:solidFill>
                <a:latin typeface="Roboto"/>
                <a:ea typeface="Tahoma"/>
              </a:rPr>
              <a:t>кольорових</a:t>
            </a:r>
            <a:r>
              <a:rPr lang="ru-RU" sz="1600" b="1" strike="noStrike" spc="-1" dirty="0">
                <a:solidFill>
                  <a:srgbClr val="E30029"/>
                </a:solidFill>
                <a:latin typeface="Roboto"/>
                <a:ea typeface="Tahoma"/>
              </a:rPr>
              <a:t> </a:t>
            </a:r>
            <a:r>
              <a:rPr lang="ru-RU" sz="1600" b="1" strike="noStrike" spc="-1" dirty="0" err="1">
                <a:solidFill>
                  <a:srgbClr val="E30029"/>
                </a:solidFill>
                <a:latin typeface="Roboto"/>
                <a:ea typeface="Tahoma"/>
              </a:rPr>
              <a:t>металів</a:t>
            </a:r>
            <a:r>
              <a:rPr lang="ru-RU" sz="1600" b="1" strike="noStrike" spc="-1" dirty="0">
                <a:solidFill>
                  <a:srgbClr val="E30029"/>
                </a:solidFill>
                <a:latin typeface="Roboto"/>
                <a:ea typeface="Tahoma"/>
              </a:rPr>
              <a:t> і </a:t>
            </a:r>
            <a:r>
              <a:rPr lang="ru-RU" sz="1600" b="1" strike="noStrike" spc="-1" dirty="0" err="1">
                <a:solidFill>
                  <a:srgbClr val="E30029"/>
                </a:solidFill>
                <a:latin typeface="Roboto"/>
                <a:ea typeface="Tahoma"/>
              </a:rPr>
              <a:t>сплавів</a:t>
            </a:r>
            <a:r>
              <a:rPr lang="uk-UA" sz="1600" b="1" strike="noStrike" spc="-38" dirty="0">
                <a:solidFill>
                  <a:srgbClr val="E30029"/>
                </a:solidFill>
                <a:latin typeface="Roboto"/>
                <a:ea typeface="Tahoma"/>
              </a:rPr>
              <a:t>»</a:t>
            </a:r>
            <a:endParaRPr lang="ru-RU" sz="1600" b="0" strike="noStrike" spc="-1" dirty="0">
              <a:solidFill>
                <a:srgbClr val="E30029"/>
              </a:solidFill>
              <a:latin typeface="Roboto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900" b="0" strike="noStrike" spc="-1" dirty="0">
              <a:latin typeface="Roboto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740" b="1" strike="noStrike" spc="-38" dirty="0">
                <a:solidFill>
                  <a:srgbClr val="161616"/>
                </a:solidFill>
                <a:latin typeface="Roboto"/>
                <a:ea typeface="Tahoma"/>
              </a:rPr>
              <a:t> </a:t>
            </a:r>
            <a:r>
              <a:rPr lang="ru-RU" sz="1600" b="1" strike="noStrike" spc="-38" dirty="0">
                <a:solidFill>
                  <a:srgbClr val="161616"/>
                </a:solidFill>
                <a:latin typeface="Roboto"/>
                <a:ea typeface="Tahoma"/>
              </a:rPr>
              <a:t>ОСОБЛИВОСТІ ПРОФЕСІЇ</a:t>
            </a:r>
            <a:endParaRPr lang="ru-RU" sz="1600" b="0" strike="noStrike" spc="-1" dirty="0">
              <a:latin typeface="Roboto"/>
            </a:endParaRPr>
          </a:p>
          <a:p>
            <a:pPr marL="286470" indent="-285750" algn="just">
              <a:lnSpc>
                <a:spcPct val="100000"/>
              </a:lnSpc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40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Розробка технології виготовлення виливків чорних та кольорових сплавів: від ДВЗ до авіаційних лопаток</a:t>
            </a:r>
            <a:r>
              <a:rPr lang="uk-UA" sz="140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.</a:t>
            </a:r>
          </a:p>
          <a:p>
            <a:pPr marL="286470" indent="-285750" algn="just">
              <a:lnSpc>
                <a:spcPct val="100000"/>
              </a:lnSpc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1400" b="0" strike="noStrike" spc="-1" dirty="0">
              <a:latin typeface="Roboto"/>
            </a:endParaRPr>
          </a:p>
          <a:p>
            <a:pPr marL="286470" indent="-285750" algn="just">
              <a:lnSpc>
                <a:spcPct val="100000"/>
              </a:lnSpc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40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Виготовлення художніх та ювелірних виробів, нанесення декоративних та захисних покриттів</a:t>
            </a:r>
            <a:r>
              <a:rPr lang="uk-UA" sz="140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.</a:t>
            </a:r>
          </a:p>
          <a:p>
            <a:pPr marL="286470" indent="-285750" algn="just">
              <a:lnSpc>
                <a:spcPct val="100000"/>
              </a:lnSpc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1400" b="0" strike="noStrike" spc="-1" dirty="0">
              <a:latin typeface="Roboto"/>
            </a:endParaRPr>
          </a:p>
          <a:p>
            <a:pPr marL="286470" indent="-285750" algn="just">
              <a:lnSpc>
                <a:spcPct val="100000"/>
              </a:lnSpc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40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Застосування нових ливарних технологій, CAD/CAM/CAE систем</a:t>
            </a:r>
            <a:r>
              <a:rPr lang="uk-UA" sz="140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.</a:t>
            </a:r>
          </a:p>
          <a:p>
            <a:pPr marL="286470" indent="-285750" algn="just">
              <a:lnSpc>
                <a:spcPct val="100000"/>
              </a:lnSpc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1400" b="0" strike="noStrike" spc="-1" dirty="0">
              <a:latin typeface="Roboto"/>
            </a:endParaRPr>
          </a:p>
          <a:p>
            <a:pPr marL="286470" indent="-285750" algn="just">
              <a:lnSpc>
                <a:spcPct val="100000"/>
              </a:lnSpc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40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Практика на підприємствах Запоріжжя </a:t>
            </a:r>
            <a:r>
              <a:rPr lang="uk-UA" sz="140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й </a:t>
            </a:r>
            <a:r>
              <a:rPr lang="uk-UA" sz="140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області: МОТОР-СІЧ, ЗЛМЗ, Іскра, ЗМЗ </a:t>
            </a:r>
            <a:r>
              <a:rPr lang="uk-UA" sz="140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 ім</a:t>
            </a:r>
            <a:r>
              <a:rPr lang="uk-UA" sz="140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. Омельченка, </a:t>
            </a:r>
            <a:r>
              <a:rPr lang="uk-UA" sz="1400" b="0" strike="noStrike" spc="-38" dirty="0" err="1" smtClean="0">
                <a:solidFill>
                  <a:srgbClr val="161616"/>
                </a:solidFill>
                <a:latin typeface="Roboto"/>
                <a:ea typeface="Tahoma"/>
              </a:rPr>
              <a:t>Дніпроспецсталь</a:t>
            </a:r>
            <a:r>
              <a:rPr lang="uk-UA" sz="140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 </a:t>
            </a:r>
            <a:r>
              <a:rPr lang="uk-UA" sz="140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ін</a:t>
            </a:r>
            <a:r>
              <a:rPr lang="uk-UA" sz="1400" b="0" strike="noStrike" spc="-38" dirty="0" smtClean="0">
                <a:solidFill>
                  <a:srgbClr val="161616"/>
                </a:solidFill>
                <a:latin typeface="Roboto"/>
                <a:ea typeface="Tahoma"/>
              </a:rPr>
              <a:t>.</a:t>
            </a:r>
          </a:p>
          <a:p>
            <a:pPr marL="286470" indent="-285750" algn="just">
              <a:lnSpc>
                <a:spcPct val="100000"/>
              </a:lnSpc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1400" b="0" strike="noStrike" spc="-1" dirty="0">
              <a:latin typeface="Roboto"/>
            </a:endParaRPr>
          </a:p>
          <a:p>
            <a:pPr marL="286470" indent="-285750" algn="just">
              <a:lnSpc>
                <a:spcPct val="100000"/>
              </a:lnSpc>
              <a:buClr>
                <a:srgbClr val="16161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uk-UA" sz="1400" b="0" strike="noStrike" spc="-38" dirty="0">
                <a:solidFill>
                  <a:srgbClr val="161616"/>
                </a:solidFill>
                <a:latin typeface="Roboto"/>
                <a:ea typeface="Tahoma"/>
              </a:rPr>
              <a:t>Науково-дослідна робота у магістратурі та аспірантурі.</a:t>
            </a:r>
            <a:endParaRPr lang="ru-RU" sz="1400" b="0" strike="noStrike" spc="-1" dirty="0">
              <a:latin typeface="Roboto"/>
            </a:endParaRPr>
          </a:p>
        </p:txBody>
      </p:sp>
      <p:pic>
        <p:nvPicPr>
          <p:cNvPr id="107" name="Рисунок 106"/>
          <p:cNvPicPr/>
          <p:nvPr/>
        </p:nvPicPr>
        <p:blipFill>
          <a:blip r:embed="rId3"/>
          <a:stretch/>
        </p:blipFill>
        <p:spPr>
          <a:xfrm>
            <a:off x="7016952" y="1975619"/>
            <a:ext cx="1880074" cy="1728192"/>
          </a:xfrm>
          <a:prstGeom prst="rect">
            <a:avLst/>
          </a:prstGeom>
          <a:ln w="0">
            <a:noFill/>
          </a:ln>
        </p:spPr>
      </p:pic>
      <p:pic>
        <p:nvPicPr>
          <p:cNvPr id="108" name="Рисунок 107"/>
          <p:cNvPicPr/>
          <p:nvPr/>
        </p:nvPicPr>
        <p:blipFill>
          <a:blip r:embed="rId4"/>
          <a:stretch/>
        </p:blipFill>
        <p:spPr>
          <a:xfrm>
            <a:off x="5084704" y="3328330"/>
            <a:ext cx="1796880" cy="2452269"/>
          </a:xfrm>
          <a:prstGeom prst="rect">
            <a:avLst/>
          </a:prstGeom>
          <a:ln w="0">
            <a:noFill/>
          </a:ln>
        </p:spPr>
      </p:pic>
      <p:pic>
        <p:nvPicPr>
          <p:cNvPr id="109" name="Рисунок 108"/>
          <p:cNvPicPr/>
          <p:nvPr/>
        </p:nvPicPr>
        <p:blipFill>
          <a:blip r:embed="rId5"/>
          <a:stretch/>
        </p:blipFill>
        <p:spPr>
          <a:xfrm>
            <a:off x="5084704" y="1975618"/>
            <a:ext cx="1796880" cy="1237357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6"/>
          <a:srcRect l="64455" t="2236" r="2055" b="39470"/>
          <a:stretch/>
        </p:blipFill>
        <p:spPr>
          <a:xfrm>
            <a:off x="7039309" y="3866298"/>
            <a:ext cx="1674382" cy="1914301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06" l="0" r="955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106428" y="191009"/>
            <a:ext cx="877471" cy="1201477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" y="-7075"/>
            <a:ext cx="1457262" cy="1634516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49840" y="-39216"/>
            <a:ext cx="8604448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spc="-1" dirty="0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Кафедра</a:t>
            </a:r>
            <a:r>
              <a:rPr lang="ru-RU" sz="2200" dirty="0">
                <a:solidFill>
                  <a:srgbClr val="003399"/>
                </a:solidFill>
                <a:latin typeface="Roboto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3399"/>
                </a:solidFill>
                <a:latin typeface="Roboto"/>
                <a:cs typeface="Times New Roman" pitchFamily="18" charset="0"/>
              </a:rPr>
            </a:br>
            <a:r>
              <a:rPr lang="ru-RU" sz="2200" b="1" spc="-1" dirty="0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 «Машин і </a:t>
            </a:r>
            <a:r>
              <a:rPr lang="ru-RU" sz="2200" b="1" spc="-1" dirty="0" err="1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технології</a:t>
            </a:r>
            <a:r>
              <a:rPr lang="ru-RU" sz="2200" b="1" spc="-1" dirty="0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 </a:t>
            </a:r>
            <a:r>
              <a:rPr lang="ru-RU" sz="2200" b="1" spc="-1" dirty="0" err="1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ливарного</a:t>
            </a:r>
            <a:r>
              <a:rPr lang="ru-RU" sz="2200" b="1" spc="-1" dirty="0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 </a:t>
            </a:r>
            <a:r>
              <a:rPr lang="ru-RU" sz="2200" b="1" spc="-1" dirty="0" err="1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виробництва</a:t>
            </a:r>
            <a:r>
              <a:rPr lang="ru-RU" sz="2200" b="1" spc="-1" dirty="0">
                <a:solidFill>
                  <a:srgbClr val="003399"/>
                </a:solidFill>
                <a:latin typeface="Roboto"/>
                <a:ea typeface="DejaVu Sans"/>
                <a:cs typeface="Times New Roman" pitchFamily="18" charset="0"/>
              </a:rPr>
              <a:t>»</a:t>
            </a:r>
            <a:endParaRPr lang="ru-RU" sz="2200" spc="-1" dirty="0">
              <a:solidFill>
                <a:srgbClr val="003399"/>
              </a:solidFill>
              <a:latin typeface="Robot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7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47664" y="260650"/>
            <a:ext cx="6264696" cy="13397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uk-UA" b="1" dirty="0" smtClean="0">
                <a:solidFill>
                  <a:srgbClr val="003399"/>
                </a:solidFill>
                <a:latin typeface="Roboto"/>
              </a:rPr>
              <a:t>Кафедра </a:t>
            </a:r>
          </a:p>
          <a:p>
            <a:pPr marL="45720" indent="0" algn="ctr">
              <a:buNone/>
            </a:pPr>
            <a:r>
              <a:rPr lang="uk-UA" b="1" dirty="0" smtClean="0">
                <a:solidFill>
                  <a:srgbClr val="003399"/>
                </a:solidFill>
                <a:latin typeface="Roboto"/>
              </a:rPr>
              <a:t>«</a:t>
            </a:r>
            <a:r>
              <a:rPr lang="uk-UA" b="1" dirty="0">
                <a:solidFill>
                  <a:srgbClr val="003399"/>
                </a:solidFill>
                <a:latin typeface="Roboto"/>
              </a:rPr>
              <a:t>О</a:t>
            </a:r>
            <a:r>
              <a:rPr lang="uk-UA" b="1" dirty="0" smtClean="0">
                <a:solidFill>
                  <a:srgbClr val="003399"/>
                </a:solidFill>
                <a:latin typeface="Roboto"/>
              </a:rPr>
              <a:t>бладнання та технології зварювального виробництва»</a:t>
            </a:r>
            <a:endParaRPr lang="uk-UA" b="1" dirty="0">
              <a:solidFill>
                <a:srgbClr val="003399"/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9"/>
            <a:ext cx="917833" cy="13397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1039894" cy="1224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201" y="3068960"/>
            <a:ext cx="5400600" cy="163449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3399"/>
                </a:solidFill>
                <a:latin typeface="Roboto"/>
              </a:rPr>
              <a:t>131 Прикладна механіка</a:t>
            </a:r>
            <a:endParaRPr lang="uk-UA" b="1" dirty="0">
              <a:solidFill>
                <a:srgbClr val="003399"/>
              </a:solidFill>
              <a:latin typeface="Roboto"/>
            </a:endParaRPr>
          </a:p>
          <a:p>
            <a:pPr algn="ctr"/>
            <a:r>
              <a:rPr lang="uk-UA" b="1" dirty="0" smtClean="0">
                <a:latin typeface="Roboto"/>
              </a:rPr>
              <a:t>Освітні програми:</a:t>
            </a:r>
            <a:endParaRPr lang="uk-UA" b="1" dirty="0">
              <a:latin typeface="Roboto"/>
            </a:endParaRPr>
          </a:p>
          <a:p>
            <a:pPr algn="ctr"/>
            <a:r>
              <a:rPr lang="uk-UA" b="1" dirty="0">
                <a:solidFill>
                  <a:srgbClr val="E30029"/>
                </a:solidFill>
                <a:latin typeface="Roboto"/>
              </a:rPr>
              <a:t>«Технології та устаткування </a:t>
            </a:r>
            <a:r>
              <a:rPr lang="uk-UA" b="1" dirty="0" smtClean="0">
                <a:solidFill>
                  <a:srgbClr val="E30029"/>
                </a:solidFill>
                <a:latin typeface="Roboto"/>
              </a:rPr>
              <a:t>зварювання</a:t>
            </a:r>
            <a:r>
              <a:rPr lang="uk-UA" b="1" dirty="0">
                <a:solidFill>
                  <a:srgbClr val="E30029"/>
                </a:solidFill>
                <a:latin typeface="Roboto"/>
              </a:rPr>
              <a:t>»</a:t>
            </a:r>
          </a:p>
          <a:p>
            <a:pPr algn="ctr"/>
            <a:r>
              <a:rPr lang="uk-UA" b="1" dirty="0">
                <a:solidFill>
                  <a:srgbClr val="E30029"/>
                </a:solidFill>
                <a:latin typeface="Roboto"/>
              </a:rPr>
              <a:t>«Відновлення та підвищення </a:t>
            </a:r>
            <a:r>
              <a:rPr lang="uk-UA" b="1" dirty="0" smtClean="0">
                <a:solidFill>
                  <a:srgbClr val="E30029"/>
                </a:solidFill>
                <a:latin typeface="Roboto"/>
              </a:rPr>
              <a:t>зносостійкості </a:t>
            </a:r>
          </a:p>
          <a:p>
            <a:pPr algn="ctr"/>
            <a:r>
              <a:rPr lang="uk-UA" b="1" dirty="0" smtClean="0">
                <a:solidFill>
                  <a:srgbClr val="E30029"/>
                </a:solidFill>
                <a:latin typeface="Roboto"/>
              </a:rPr>
              <a:t>деталей </a:t>
            </a:r>
            <a:r>
              <a:rPr lang="uk-UA" b="1" dirty="0">
                <a:solidFill>
                  <a:srgbClr val="E30029"/>
                </a:solidFill>
                <a:latin typeface="Roboto"/>
              </a:rPr>
              <a:t>і конструкцій»</a:t>
            </a:r>
          </a:p>
        </p:txBody>
      </p:sp>
      <p:pic>
        <p:nvPicPr>
          <p:cNvPr id="1027" name="Picture 3" descr="C:\Users\Free-atom\Desktop\Рабочий стол 19.12.16\Реклама кафедри ОТЗВ\Unitag_QRCode_1494848257536\Thumbnail_horizontal_QRC_149484825753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6193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B7A2A3B-5C34-4618-B2DE-5586C44FA71A}"/>
              </a:ext>
            </a:extLst>
          </p:cNvPr>
          <p:cNvSpPr txBox="1"/>
          <p:nvPr/>
        </p:nvSpPr>
        <p:spPr>
          <a:xfrm>
            <a:off x="6436379" y="4237299"/>
            <a:ext cx="2492796" cy="18360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200" b="0" i="1">
                <a:solidFill>
                  <a:srgbClr val="000000"/>
                </a:solidFill>
                <a:effectLst/>
                <a:latin typeface="Roboto Condensed"/>
              </a:defRPr>
            </a:lvl1pPr>
          </a:lstStyle>
          <a:p>
            <a:r>
              <a:rPr lang="ru-RU" sz="1400" dirty="0" err="1" smtClean="0"/>
              <a:t>Аудиторія</a:t>
            </a:r>
            <a:r>
              <a:rPr lang="ru-RU" sz="1400" dirty="0" smtClean="0"/>
              <a:t>: </a:t>
            </a:r>
            <a:r>
              <a:rPr lang="ru-RU" sz="1400" i="0" dirty="0"/>
              <a:t> 257-А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тел.:</a:t>
            </a:r>
            <a:r>
              <a:rPr lang="ru-RU" sz="1400" i="0" dirty="0"/>
              <a:t> +380(61)7698262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e-</a:t>
            </a:r>
            <a:r>
              <a:rPr lang="ru-RU" sz="1400" dirty="0" err="1"/>
              <a:t>mail</a:t>
            </a:r>
            <a:r>
              <a:rPr lang="ru-RU" sz="1400" dirty="0"/>
              <a:t>:</a:t>
            </a:r>
            <a:r>
              <a:rPr lang="ru-RU" sz="1400" i="0" dirty="0"/>
              <a:t> </a:t>
            </a:r>
            <a:endParaRPr lang="ru-RU" sz="1400" i="0" dirty="0" smtClean="0"/>
          </a:p>
          <a:p>
            <a:r>
              <a:rPr lang="ru-RU" sz="1400" i="0" dirty="0" smtClean="0">
                <a:hlinkClick r:id="rId4"/>
              </a:rPr>
              <a:t>kafedra_otzv@zntu.edu.ua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A4B70-1607-4181-B7D5-C406869103DD}"/>
              </a:ext>
            </a:extLst>
          </p:cNvPr>
          <p:cNvSpPr txBox="1"/>
          <p:nvPr/>
        </p:nvSpPr>
        <p:spPr>
          <a:xfrm>
            <a:off x="5812185" y="3018103"/>
            <a:ext cx="32050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Roboto"/>
              </a:rPr>
              <a:t>Кафедра </a:t>
            </a:r>
            <a:endParaRPr lang="ru-RU" sz="1600" b="1" i="0" u="none" strike="noStrike" dirty="0" smtClean="0">
              <a:solidFill>
                <a:srgbClr val="000000"/>
              </a:solidFill>
              <a:effectLst/>
              <a:latin typeface="Roboto"/>
            </a:endParaRPr>
          </a:p>
          <a:p>
            <a:pPr algn="ctr"/>
            <a:r>
              <a:rPr lang="ru-RU" sz="1600" b="1" i="0" u="none" strike="noStrike" dirty="0" smtClean="0">
                <a:solidFill>
                  <a:srgbClr val="000000"/>
                </a:solidFill>
                <a:effectLst/>
                <a:latin typeface="Roboto"/>
              </a:rPr>
              <a:t>«</a:t>
            </a:r>
            <a:r>
              <a:rPr lang="ru-RU" sz="1600" b="1" dirty="0" err="1" smtClean="0">
                <a:solidFill>
                  <a:srgbClr val="000000"/>
                </a:solidFill>
                <a:latin typeface="Roboto"/>
              </a:rPr>
              <a:t>Обладнан</a:t>
            </a:r>
            <a:r>
              <a:rPr lang="ru-RU" sz="1600" b="1" i="0" u="none" strike="noStrike" dirty="0" err="1" smtClean="0">
                <a:solidFill>
                  <a:srgbClr val="000000"/>
                </a:solidFill>
                <a:effectLst/>
                <a:latin typeface="Roboto"/>
              </a:rPr>
              <a:t>ня</a:t>
            </a:r>
            <a:r>
              <a:rPr lang="ru-RU" sz="1600" b="1" i="0" u="none" strike="noStrike" dirty="0" smtClean="0">
                <a:solidFill>
                  <a:srgbClr val="000000"/>
                </a:solidFill>
                <a:effectLst/>
                <a:latin typeface="Roboto"/>
              </a:rPr>
              <a:t> та </a:t>
            </a:r>
            <a:r>
              <a:rPr lang="ru-RU" sz="1600" b="1" i="0" u="none" strike="noStrike" dirty="0" err="1" smtClean="0">
                <a:solidFill>
                  <a:srgbClr val="000000"/>
                </a:solidFill>
                <a:effectLst/>
                <a:latin typeface="Roboto"/>
              </a:rPr>
              <a:t>технології</a:t>
            </a:r>
            <a:r>
              <a:rPr lang="ru-RU" sz="1600" b="1" i="0" u="none" strike="noStrike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600" b="1" i="0" u="none" strike="noStrike" dirty="0" err="1" smtClean="0">
                <a:solidFill>
                  <a:srgbClr val="000000"/>
                </a:solidFill>
                <a:effectLst/>
                <a:latin typeface="Roboto"/>
              </a:rPr>
              <a:t>зварювального</a:t>
            </a:r>
            <a:r>
              <a:rPr lang="ru-RU" sz="1600" b="1" i="0" u="none" strike="noStrike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1600" b="1" i="0" u="none" strike="noStrike" dirty="0" err="1" smtClean="0">
                <a:solidFill>
                  <a:srgbClr val="000000"/>
                </a:solidFill>
                <a:effectLst/>
                <a:latin typeface="Roboto"/>
              </a:rPr>
              <a:t>виробництва</a:t>
            </a:r>
            <a:r>
              <a:rPr lang="ru-RU" sz="1600" b="1" i="0" u="none" strike="noStrike" dirty="0" smtClean="0">
                <a:solidFill>
                  <a:srgbClr val="000000"/>
                </a:solidFill>
                <a:effectLst/>
                <a:latin typeface="Roboto"/>
              </a:rPr>
              <a:t>» 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Roboto"/>
              </a:rPr>
              <a:t>(</a:t>
            </a:r>
            <a:r>
              <a:rPr lang="ru-RU" sz="1600" b="1" i="0" u="none" strike="noStrike" dirty="0" smtClean="0">
                <a:solidFill>
                  <a:srgbClr val="000000"/>
                </a:solidFill>
                <a:effectLst/>
                <a:latin typeface="Roboto"/>
              </a:rPr>
              <a:t>ОТЗВ)</a:t>
            </a:r>
            <a:endParaRPr lang="ru-RU" sz="1600" b="1" i="0" u="none" strike="noStrike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96387-F420-4583-924D-E0160A783C2B}"/>
              </a:ext>
            </a:extLst>
          </p:cNvPr>
          <p:cNvSpPr txBox="1"/>
          <p:nvPr/>
        </p:nvSpPr>
        <p:spPr>
          <a:xfrm>
            <a:off x="2769858" y="3018103"/>
            <a:ext cx="3217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rgbClr val="000000"/>
                </a:solidFill>
                <a:effectLst/>
                <a:latin typeface="Roboto"/>
              </a:defRPr>
            </a:lvl1pPr>
          </a:lstStyle>
          <a:p>
            <a:r>
              <a:rPr lang="ru-RU" sz="1600" dirty="0" smtClean="0"/>
              <a:t>Кафедра</a:t>
            </a:r>
          </a:p>
          <a:p>
            <a:r>
              <a:rPr lang="ru-RU" sz="1600" dirty="0" smtClean="0"/>
              <a:t> «Машин і </a:t>
            </a:r>
            <a:r>
              <a:rPr lang="ru-RU" sz="1600" dirty="0" err="1" smtClean="0"/>
              <a:t>технології</a:t>
            </a:r>
            <a:r>
              <a:rPr lang="ru-RU" sz="1600" dirty="0" smtClean="0"/>
              <a:t> </a:t>
            </a:r>
            <a:r>
              <a:rPr lang="ru-RU" sz="1600" dirty="0" err="1" smtClean="0"/>
              <a:t>ливарного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» </a:t>
            </a:r>
          </a:p>
          <a:p>
            <a:r>
              <a:rPr lang="ru-RU" sz="1600" dirty="0" smtClean="0"/>
              <a:t>(М і ТЛВ)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74301-D8C9-440B-A06A-F3B0ADB06CE5}"/>
              </a:ext>
            </a:extLst>
          </p:cNvPr>
          <p:cNvSpPr txBox="1"/>
          <p:nvPr/>
        </p:nvSpPr>
        <p:spPr>
          <a:xfrm>
            <a:off x="3107994" y="4237299"/>
            <a:ext cx="2783993" cy="18360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200" b="0" i="1">
                <a:solidFill>
                  <a:srgbClr val="000000"/>
                </a:solidFill>
                <a:effectLst/>
                <a:latin typeface="Roboto Condensed"/>
              </a:defRPr>
            </a:lvl1pPr>
          </a:lstStyle>
          <a:p>
            <a:r>
              <a:rPr lang="ru-RU" sz="1400" dirty="0" err="1" smtClean="0"/>
              <a:t>Аудиторія</a:t>
            </a:r>
            <a:r>
              <a:rPr lang="ru-RU" sz="1400" dirty="0" smtClean="0"/>
              <a:t>: </a:t>
            </a:r>
            <a:r>
              <a:rPr lang="ru-RU" sz="1400" i="0" dirty="0" smtClean="0"/>
              <a:t>226</a:t>
            </a:r>
            <a:r>
              <a:rPr lang="ru-RU" sz="1400" i="0" dirty="0"/>
              <a:t>, 225, 138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тел.:</a:t>
            </a:r>
            <a:r>
              <a:rPr lang="ru-RU" sz="1400" i="0" dirty="0"/>
              <a:t> +380(61)7698293, +380(61)7698594, +380(61)7698321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e-</a:t>
            </a:r>
            <a:r>
              <a:rPr lang="ru-RU" sz="1400" dirty="0" err="1"/>
              <a:t>mail</a:t>
            </a:r>
            <a:r>
              <a:rPr lang="ru-RU" sz="1400" dirty="0"/>
              <a:t>:</a:t>
            </a:r>
            <a:r>
              <a:rPr lang="ru-RU" sz="1400" i="0" dirty="0"/>
              <a:t> </a:t>
            </a:r>
            <a:endParaRPr lang="ru-RU" sz="1400" i="0" dirty="0" smtClean="0"/>
          </a:p>
          <a:p>
            <a:r>
              <a:rPr lang="ru-RU" sz="1400" i="0" dirty="0" smtClean="0">
                <a:hlinkClick r:id="rId5"/>
              </a:rPr>
              <a:t>mitlv@ukr.net</a:t>
            </a:r>
            <a:r>
              <a:rPr lang="ru-RU" sz="1400" i="0" dirty="0"/>
              <a:t>, </a:t>
            </a:r>
            <a:r>
              <a:rPr lang="ru-RU" sz="1400" i="0" dirty="0">
                <a:hlinkClick r:id="rId6"/>
              </a:rPr>
              <a:t>kafedra_mtlv@zntu.edu.ua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88031B-98B0-4673-A786-EBE2721A384F}"/>
              </a:ext>
            </a:extLst>
          </p:cNvPr>
          <p:cNvSpPr txBox="1"/>
          <p:nvPr/>
        </p:nvSpPr>
        <p:spPr>
          <a:xfrm>
            <a:off x="144666" y="3020915"/>
            <a:ext cx="26251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rgbClr val="000000"/>
                </a:solidFill>
                <a:effectLst/>
                <a:latin typeface="Roboto"/>
              </a:defRPr>
            </a:lvl1pPr>
          </a:lstStyle>
          <a:p>
            <a:r>
              <a:rPr lang="ru-RU" sz="1600" dirty="0"/>
              <a:t>Кафедра </a:t>
            </a:r>
            <a:endParaRPr lang="ru-RU" sz="1600" dirty="0" smtClean="0"/>
          </a:p>
          <a:p>
            <a:r>
              <a:rPr lang="ru-RU" sz="1600" dirty="0" smtClean="0"/>
              <a:t>«</a:t>
            </a:r>
            <a:r>
              <a:rPr lang="uk-UA" sz="1600" dirty="0" smtClean="0"/>
              <a:t>Фізичного матеріалознавства</a:t>
            </a:r>
            <a:r>
              <a:rPr lang="ru-RU" sz="1600" dirty="0" smtClean="0"/>
              <a:t>» (ФМ)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748E4-953D-453F-A3BE-60DA4CA50A76}"/>
              </a:ext>
            </a:extLst>
          </p:cNvPr>
          <p:cNvSpPr txBox="1"/>
          <p:nvPr/>
        </p:nvSpPr>
        <p:spPr>
          <a:xfrm>
            <a:off x="376908" y="4237299"/>
            <a:ext cx="2169542" cy="18360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200" b="0" i="1">
                <a:solidFill>
                  <a:srgbClr val="000000"/>
                </a:solidFill>
                <a:effectLst/>
                <a:latin typeface="Roboto Condensed"/>
              </a:defRPr>
            </a:lvl1pPr>
          </a:lstStyle>
          <a:p>
            <a:r>
              <a:rPr lang="ru-RU" sz="1400" dirty="0" err="1" smtClean="0"/>
              <a:t>Аудиторія</a:t>
            </a:r>
            <a:r>
              <a:rPr lang="ru-RU" sz="1400" dirty="0"/>
              <a:t>:</a:t>
            </a:r>
            <a:r>
              <a:rPr lang="ru-RU" sz="1400" i="0" dirty="0"/>
              <a:t> 177,173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тел.:</a:t>
            </a:r>
            <a:r>
              <a:rPr lang="ru-RU" sz="1400" i="0" dirty="0"/>
              <a:t> +380(61)7698282; +380(61)7698545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e-</a:t>
            </a:r>
            <a:r>
              <a:rPr lang="ru-RU" sz="1400" dirty="0" err="1" smtClean="0"/>
              <a:t>mail</a:t>
            </a:r>
            <a:r>
              <a:rPr lang="ru-RU" sz="1400" dirty="0" smtClean="0"/>
              <a:t>:</a:t>
            </a:r>
          </a:p>
          <a:p>
            <a:r>
              <a:rPr lang="ru-RU" sz="1400" i="0" dirty="0" smtClean="0">
                <a:hlinkClick r:id="rId7"/>
              </a:rPr>
              <a:t>kafedra_fm@zntu.edu.ua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AE15C4-0191-428E-911E-F4930A1991C9}"/>
              </a:ext>
            </a:extLst>
          </p:cNvPr>
          <p:cNvSpPr txBox="1"/>
          <p:nvPr/>
        </p:nvSpPr>
        <p:spPr>
          <a:xfrm>
            <a:off x="2627783" y="1613621"/>
            <a:ext cx="3744416" cy="119181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200" b="0" i="1">
                <a:solidFill>
                  <a:srgbClr val="000000"/>
                </a:solidFill>
                <a:effectLst/>
                <a:latin typeface="Roboto Condensed"/>
              </a:defRPr>
            </a:lvl1pPr>
          </a:lstStyle>
          <a:p>
            <a:pPr algn="ctr"/>
            <a:r>
              <a:rPr lang="ru-RU" sz="1600" dirty="0" err="1" smtClean="0"/>
              <a:t>Аудиторія</a:t>
            </a:r>
            <a:r>
              <a:rPr lang="ru-RU" sz="1600" dirty="0" smtClean="0"/>
              <a:t>: </a:t>
            </a:r>
            <a:r>
              <a:rPr lang="ru-RU" sz="1600" i="0" dirty="0"/>
              <a:t> 345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тел.:</a:t>
            </a:r>
            <a:r>
              <a:rPr lang="ru-RU" sz="1600" i="0" dirty="0"/>
              <a:t> +380(61)7644674, +380(61)7698414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e-</a:t>
            </a:r>
            <a:r>
              <a:rPr lang="ru-RU" sz="1600" dirty="0" err="1"/>
              <a:t>mail</a:t>
            </a:r>
            <a:r>
              <a:rPr lang="ru-RU" sz="1600" dirty="0"/>
              <a:t>:</a:t>
            </a:r>
            <a:r>
              <a:rPr lang="ru-RU" sz="1600" i="0" dirty="0"/>
              <a:t> </a:t>
            </a:r>
            <a:r>
              <a:rPr lang="ru-RU" sz="1600" i="0" dirty="0">
                <a:hlinkClick r:id="rId8"/>
              </a:rPr>
              <a:t>dekanat_if@zntu.edu.ua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40C06F-F401-4733-A953-3720658DE2A4}"/>
              </a:ext>
            </a:extLst>
          </p:cNvPr>
          <p:cNvSpPr txBox="1"/>
          <p:nvPr/>
        </p:nvSpPr>
        <p:spPr>
          <a:xfrm>
            <a:off x="3544959" y="1053795"/>
            <a:ext cx="1910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30029"/>
                </a:solidFill>
                <a:latin typeface="Roboto"/>
                <a:cs typeface="Times New Roman" pitchFamily="18" charset="0"/>
              </a:rPr>
              <a:t>Деканат</a:t>
            </a:r>
            <a:endParaRPr lang="ru-RU" sz="2400" b="1" i="0" u="none" strike="noStrike" dirty="0">
              <a:solidFill>
                <a:srgbClr val="E30029"/>
              </a:solidFill>
              <a:effectLst/>
              <a:latin typeface="Roboto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00" l="10000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21" y="211098"/>
            <a:ext cx="1008111" cy="11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" y="-24593"/>
            <a:ext cx="1457262" cy="1634516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376908" y="0"/>
            <a:ext cx="8604448" cy="1398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Інженерно-фізичний факультет</a:t>
            </a:r>
            <a:endParaRPr lang="uk-UA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sp>
        <p:nvSpPr>
          <p:cNvPr id="24" name="CustomShape 6"/>
          <p:cNvSpPr/>
          <p:nvPr/>
        </p:nvSpPr>
        <p:spPr>
          <a:xfrm>
            <a:off x="481977" y="6309320"/>
            <a:ext cx="7200800" cy="2821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0" tIns="0" rIns="0" bIns="0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0" i="1" strike="noStrike" spc="-21" dirty="0" err="1" smtClean="0">
                <a:solidFill>
                  <a:srgbClr val="003399"/>
                </a:solidFill>
                <a:latin typeface="Roboto"/>
                <a:ea typeface="DejaVu Sans"/>
              </a:rPr>
              <a:t>Деталі</a:t>
            </a:r>
            <a:r>
              <a:rPr lang="en-US" sz="1600" b="0" i="1" strike="noStrike" spc="-21" dirty="0">
                <a:solidFill>
                  <a:srgbClr val="003399"/>
                </a:solidFill>
                <a:latin typeface="Roboto"/>
                <a:ea typeface="DejaVu Sans"/>
              </a:rPr>
              <a:t>: </a:t>
            </a:r>
            <a:r>
              <a:rPr lang="en-US" sz="1600" i="1" spc="-21" dirty="0">
                <a:solidFill>
                  <a:srgbClr val="003399"/>
                </a:solidFill>
                <a:latin typeface="Roboto"/>
                <a:ea typeface="DejaVu Sans"/>
              </a:rPr>
              <a:t>https://zp.edu.ua/inzhenerno-fizichniy-fakultet</a:t>
            </a:r>
            <a:endParaRPr lang="ru-RU" b="0" i="1" strike="noStrike" spc="-1" dirty="0">
              <a:solidFill>
                <a:srgbClr val="003399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163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39"/>
    </mc:Choice>
    <mc:Fallback xmlns="">
      <p:transition spd="slow" advTm="21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289</Words>
  <Application>Microsoft Office PowerPoint</Application>
  <PresentationFormat>Экран (4:3)</PresentationFormat>
  <Paragraphs>100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DejaVu Sans</vt:lpstr>
      <vt:lpstr>Georgia</vt:lpstr>
      <vt:lpstr>Roboto</vt:lpstr>
      <vt:lpstr>Roboto Condensed</vt:lpstr>
      <vt:lpstr>Tahoma</vt:lpstr>
      <vt:lpstr>Times New Roman</vt:lpstr>
      <vt:lpstr>Тема Office</vt:lpstr>
      <vt:lpstr>Інженерно-фізичний факультет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Деканат</dc:creator>
  <cp:lastModifiedBy>User</cp:lastModifiedBy>
  <cp:revision>50</cp:revision>
  <cp:lastPrinted>2022-02-15T11:18:56Z</cp:lastPrinted>
  <dcterms:created xsi:type="dcterms:W3CDTF">2022-02-03T11:45:22Z</dcterms:created>
  <dcterms:modified xsi:type="dcterms:W3CDTF">2022-04-20T09:15:54Z</dcterms:modified>
</cp:coreProperties>
</file>