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</p:sldMasterIdLst>
  <p:notesMasterIdLst>
    <p:notesMasterId r:id="rId24"/>
  </p:notesMasterIdLst>
  <p:sldIdLst>
    <p:sldId id="256" r:id="rId6"/>
    <p:sldId id="333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25" r:id="rId15"/>
    <p:sldId id="257" r:id="rId16"/>
    <p:sldId id="304" r:id="rId17"/>
    <p:sldId id="318" r:id="rId18"/>
    <p:sldId id="319" r:id="rId19"/>
    <p:sldId id="321" r:id="rId20"/>
    <p:sldId id="324" r:id="rId21"/>
    <p:sldId id="322" r:id="rId22"/>
    <p:sldId id="32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CC33"/>
    <a:srgbClr val="F63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E5BA1-653E-42FC-A4A7-9BF4C28133A8}" type="datetimeFigureOut">
              <a:rPr lang="uk-UA" smtClean="0"/>
              <a:pPr/>
              <a:t>20.04.2022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025F9-12A3-4D41-8F70-AF265839C89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216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F152A00-CCC5-4406-881A-0B0DC215C3A1}" type="slidenum">
              <a:rPr lang="ru-RU" altLang="ru-RU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ru-RU" alt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18A8-927C-4030-9E4A-A27325E28DAC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F51AB-47FB-4231-8387-D87A2FBFE369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3D2B-897B-4F13-A204-0F7E1216AE6C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7D30-D358-43CE-8EF9-9E9D8191D20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E2A8-362A-4262-BFE5-6A996794B2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9278"/>
      </p:ext>
    </p:extLst>
  </p:cSld>
  <p:clrMapOvr>
    <a:masterClrMapping/>
  </p:clrMapOvr>
  <p:transition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2DA7-61D6-40A5-A0D5-83002AF241B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69791-CF9E-44D8-AC8E-4E00F4AE6C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24886"/>
      </p:ext>
    </p:extLst>
  </p:cSld>
  <p:clrMapOvr>
    <a:masterClrMapping/>
  </p:clrMapOvr>
  <p:transition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9542-EBF7-4B4C-B1A1-EB884FC287D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B0F1B-96F2-4104-B725-C0DDFAD5F9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8965"/>
      </p:ext>
    </p:extLst>
  </p:cSld>
  <p:clrMapOvr>
    <a:masterClrMapping/>
  </p:clrMapOvr>
  <p:transition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6C24-0B2F-435E-B4CB-520940F2E27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0A3EF-B1D4-49B4-A0A3-AD7B1AA7E3F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38026"/>
      </p:ext>
    </p:extLst>
  </p:cSld>
  <p:clrMapOvr>
    <a:masterClrMapping/>
  </p:clrMapOvr>
  <p:transition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FD5-3822-4429-95B9-82FC26B23708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D5E5E-AC5D-477F-9DB9-291BE8A0A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39504"/>
      </p:ext>
    </p:extLst>
  </p:cSld>
  <p:clrMapOvr>
    <a:masterClrMapping/>
  </p:clrMapOvr>
  <p:transition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9D3E-D049-46BF-8407-B4CA24EAE8DA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4E578-7FF4-43A0-9685-574A9903F4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46199"/>
      </p:ext>
    </p:extLst>
  </p:cSld>
  <p:clrMapOvr>
    <a:masterClrMapping/>
  </p:clrMapOvr>
  <p:transition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2CF9-749C-4654-B3A0-B3F0B9860D3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D6DA-92CB-424C-8BFC-7ACD39D27E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31356"/>
      </p:ext>
    </p:extLst>
  </p:cSld>
  <p:clrMapOvr>
    <a:masterClrMapping/>
  </p:clrMapOvr>
  <p:transition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6752-38D1-462B-A09F-C01F665544E7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943E-DAEC-4B97-ABC7-8649CCD10AA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41295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601E-BE5D-4E54-87EB-1A43CCC98D72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4F59-9F95-4E4C-9B41-FE7711FFFE4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6351E-C278-4932-8FBE-E746A4182C9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75987"/>
      </p:ext>
    </p:extLst>
  </p:cSld>
  <p:clrMapOvr>
    <a:masterClrMapping/>
  </p:clrMapOvr>
  <p:transition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2F0E-ACCE-48F8-83E3-12FEE672E7C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56034-2E64-4C55-8584-0639978278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79195"/>
      </p:ext>
    </p:extLst>
  </p:cSld>
  <p:clrMapOvr>
    <a:masterClrMapping/>
  </p:clrMapOvr>
  <p:transition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9DE2-7EC0-4341-A4A7-806B421B98C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ECFE2-94AA-460C-A70D-289E4E76906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4417"/>
      </p:ext>
    </p:extLst>
  </p:cSld>
  <p:clrMapOvr>
    <a:masterClrMapping/>
  </p:clrMapOvr>
  <p:transition advTm="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3092-0190-45EB-A82A-D67D7C2838D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F658-868F-42F6-96A6-18EF5354B9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9344"/>
      </p:ext>
    </p:extLst>
  </p:cSld>
  <p:clrMapOvr>
    <a:masterClrMapping/>
  </p:clrMapOvr>
  <p:transition advTm="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7D30-D358-43CE-8EF9-9E9D8191D20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E2A8-362A-4262-BFE5-6A996794B2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6960"/>
      </p:ext>
    </p:extLst>
  </p:cSld>
  <p:clrMapOvr>
    <a:masterClrMapping/>
  </p:clrMapOvr>
  <p:transition advTm="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2DA7-61D6-40A5-A0D5-83002AF241B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69791-CF9E-44D8-AC8E-4E00F4AE6C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6958"/>
      </p:ext>
    </p:extLst>
  </p:cSld>
  <p:clrMapOvr>
    <a:masterClrMapping/>
  </p:clrMapOvr>
  <p:transition advTm="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9542-EBF7-4B4C-B1A1-EB884FC287D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B0F1B-96F2-4104-B725-C0DDFAD5F9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37835"/>
      </p:ext>
    </p:extLst>
  </p:cSld>
  <p:clrMapOvr>
    <a:masterClrMapping/>
  </p:clrMapOvr>
  <p:transition advTm="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6C24-0B2F-435E-B4CB-520940F2E27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0A3EF-B1D4-49B4-A0A3-AD7B1AA7E3F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30833"/>
      </p:ext>
    </p:extLst>
  </p:cSld>
  <p:clrMapOvr>
    <a:masterClrMapping/>
  </p:clrMapOvr>
  <p:transition advTm="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FD5-3822-4429-95B9-82FC26B23708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D5E5E-AC5D-477F-9DB9-291BE8A0A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19186"/>
      </p:ext>
    </p:extLst>
  </p:cSld>
  <p:clrMapOvr>
    <a:masterClrMapping/>
  </p:clrMapOvr>
  <p:transition advTm="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9D3E-D049-46BF-8407-B4CA24EAE8DA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4E578-7FF4-43A0-9685-574A9903F4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98326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DA46-8B6B-438E-B5CC-D098A305D436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2CF9-749C-4654-B3A0-B3F0B9860D3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D6DA-92CB-424C-8BFC-7ACD39D27E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5759"/>
      </p:ext>
    </p:extLst>
  </p:cSld>
  <p:clrMapOvr>
    <a:masterClrMapping/>
  </p:clrMapOvr>
  <p:transition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6752-38D1-462B-A09F-C01F665544E7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943E-DAEC-4B97-ABC7-8649CCD10AA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22012"/>
      </p:ext>
    </p:extLst>
  </p:cSld>
  <p:clrMapOvr>
    <a:masterClrMapping/>
  </p:clrMapOvr>
  <p:transition advTm="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4F59-9F95-4E4C-9B41-FE7711FFFE4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6351E-C278-4932-8FBE-E746A4182C9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91147"/>
      </p:ext>
    </p:extLst>
  </p:cSld>
  <p:clrMapOvr>
    <a:masterClrMapping/>
  </p:clrMapOvr>
  <p:transition advTm="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2F0E-ACCE-48F8-83E3-12FEE672E7C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56034-2E64-4C55-8584-0639978278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93778"/>
      </p:ext>
    </p:extLst>
  </p:cSld>
  <p:clrMapOvr>
    <a:masterClrMapping/>
  </p:clrMapOvr>
  <p:transition advTm="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9DE2-7EC0-4341-A4A7-806B421B98C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ECFE2-94AA-460C-A70D-289E4E76906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7740"/>
      </p:ext>
    </p:extLst>
  </p:cSld>
  <p:clrMapOvr>
    <a:masterClrMapping/>
  </p:clrMapOvr>
  <p:transition advTm="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3092-0190-45EB-A82A-D67D7C2838D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F658-868F-42F6-96A6-18EF5354B9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7372"/>
      </p:ext>
    </p:extLst>
  </p:cSld>
  <p:clrMapOvr>
    <a:masterClrMapping/>
  </p:clrMapOvr>
  <p:transition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7D30-D358-43CE-8EF9-9E9D8191D20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E2A8-362A-4262-BFE5-6A996794B2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58067"/>
      </p:ext>
    </p:extLst>
  </p:cSld>
  <p:clrMapOvr>
    <a:masterClrMapping/>
  </p:clrMapOvr>
  <p:transition advTm="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2DA7-61D6-40A5-A0D5-83002AF241B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69791-CF9E-44D8-AC8E-4E00F4AE6C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59746"/>
      </p:ext>
    </p:extLst>
  </p:cSld>
  <p:clrMapOvr>
    <a:masterClrMapping/>
  </p:clrMapOvr>
  <p:transition advTm="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9542-EBF7-4B4C-B1A1-EB884FC287D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B0F1B-96F2-4104-B725-C0DDFAD5F9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18250"/>
      </p:ext>
    </p:extLst>
  </p:cSld>
  <p:clrMapOvr>
    <a:masterClrMapping/>
  </p:clrMapOvr>
  <p:transition advTm="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6C24-0B2F-435E-B4CB-520940F2E27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0A3EF-B1D4-49B4-A0A3-AD7B1AA7E3F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07673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B41E-46D6-47A3-8E5A-D765E800FCF6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FD5-3822-4429-95B9-82FC26B23708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D5E5E-AC5D-477F-9DB9-291BE8A0A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88889"/>
      </p:ext>
    </p:extLst>
  </p:cSld>
  <p:clrMapOvr>
    <a:masterClrMapping/>
  </p:clrMapOvr>
  <p:transition advTm="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9D3E-D049-46BF-8407-B4CA24EAE8DA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4E578-7FF4-43A0-9685-574A9903F4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76861"/>
      </p:ext>
    </p:extLst>
  </p:cSld>
  <p:clrMapOvr>
    <a:masterClrMapping/>
  </p:clrMapOvr>
  <p:transition advTm="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2CF9-749C-4654-B3A0-B3F0B9860D3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D6DA-92CB-424C-8BFC-7ACD39D27E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51883"/>
      </p:ext>
    </p:extLst>
  </p:cSld>
  <p:clrMapOvr>
    <a:masterClrMapping/>
  </p:clrMapOvr>
  <p:transition advTm="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6752-38D1-462B-A09F-C01F665544E7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943E-DAEC-4B97-ABC7-8649CCD10AA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85758"/>
      </p:ext>
    </p:extLst>
  </p:cSld>
  <p:clrMapOvr>
    <a:masterClrMapping/>
  </p:clrMapOvr>
  <p:transition advTm="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4F59-9F95-4E4C-9B41-FE7711FFFE4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6351E-C278-4932-8FBE-E746A4182C9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33574"/>
      </p:ext>
    </p:extLst>
  </p:cSld>
  <p:clrMapOvr>
    <a:masterClrMapping/>
  </p:clrMapOvr>
  <p:transition advTm="5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2F0E-ACCE-48F8-83E3-12FEE672E7C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56034-2E64-4C55-8584-0639978278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26295"/>
      </p:ext>
    </p:extLst>
  </p:cSld>
  <p:clrMapOvr>
    <a:masterClrMapping/>
  </p:clrMapOvr>
  <p:transition advTm="5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9DE2-7EC0-4341-A4A7-806B421B98C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ECFE2-94AA-460C-A70D-289E4E76906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0677"/>
      </p:ext>
    </p:extLst>
  </p:cSld>
  <p:clrMapOvr>
    <a:masterClrMapping/>
  </p:clrMapOvr>
  <p:transition advTm="5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3092-0190-45EB-A82A-D67D7C2838D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F658-868F-42F6-96A6-18EF5354B9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7628"/>
      </p:ext>
    </p:extLst>
  </p:cSld>
  <p:clrMapOvr>
    <a:masterClrMapping/>
  </p:clrMapOvr>
  <p:transition advTm="5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91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7D30-D358-43CE-8EF9-9E9D8191D20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5E2A8-362A-4262-BFE5-6A996794B2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0917"/>
      </p:ext>
    </p:extLst>
  </p:cSld>
  <p:clrMapOvr>
    <a:masterClrMapping/>
  </p:clrMapOvr>
  <p:transition advTm="5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2DA7-61D6-40A5-A0D5-83002AF241B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69791-CF9E-44D8-AC8E-4E00F4AE6C0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77074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BA6A-28FC-407E-9F2A-CA71FC41F9A3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D9542-EBF7-4B4C-B1A1-EB884FC287D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B0F1B-96F2-4104-B725-C0DDFAD5F9C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6475"/>
      </p:ext>
    </p:extLst>
  </p:cSld>
  <p:clrMapOvr>
    <a:masterClrMapping/>
  </p:clrMapOvr>
  <p:transition advTm="5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E6C24-0B2F-435E-B4CB-520940F2E27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0A3EF-B1D4-49B4-A0A3-AD7B1AA7E3F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42254"/>
      </p:ext>
    </p:extLst>
  </p:cSld>
  <p:clrMapOvr>
    <a:masterClrMapping/>
  </p:clrMapOvr>
  <p:transition advTm="5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FD5-3822-4429-95B9-82FC26B23708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D5E5E-AC5D-477F-9DB9-291BE8A0A73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44962"/>
      </p:ext>
    </p:extLst>
  </p:cSld>
  <p:clrMapOvr>
    <a:masterClrMapping/>
  </p:clrMapOvr>
  <p:transition advTm="5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39D3E-D049-46BF-8407-B4CA24EAE8DA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94E578-7FF4-43A0-9685-574A9903F4A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00138"/>
      </p:ext>
    </p:extLst>
  </p:cSld>
  <p:clrMapOvr>
    <a:masterClrMapping/>
  </p:clrMapOvr>
  <p:transition advTm="5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32CF9-749C-4654-B3A0-B3F0B9860D3B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0D6DA-92CB-424C-8BFC-7ACD39D27E0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9610"/>
      </p:ext>
    </p:extLst>
  </p:cSld>
  <p:clrMapOvr>
    <a:masterClrMapping/>
  </p:clrMapOvr>
  <p:transition advTm="5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6752-38D1-462B-A09F-C01F665544E7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B943E-DAEC-4B97-ABC7-8649CCD10AA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5037"/>
      </p:ext>
    </p:extLst>
  </p:cSld>
  <p:clrMapOvr>
    <a:masterClrMapping/>
  </p:clrMapOvr>
  <p:transition advTm="5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44F59-9F95-4E4C-9B41-FE7711FFFE4D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6351E-C278-4932-8FBE-E746A4182C9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91131"/>
      </p:ext>
    </p:extLst>
  </p:cSld>
  <p:clrMapOvr>
    <a:masterClrMapping/>
  </p:clrMapOvr>
  <p:transition advTm="5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2F0E-ACCE-48F8-83E3-12FEE672E7C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56034-2E64-4C55-8584-06399782784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10158"/>
      </p:ext>
    </p:extLst>
  </p:cSld>
  <p:clrMapOvr>
    <a:masterClrMapping/>
  </p:clrMapOvr>
  <p:transition advTm="5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9DE2-7EC0-4341-A4A7-806B421B98C9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ECFE2-94AA-460C-A70D-289E4E76906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14960"/>
      </p:ext>
    </p:extLst>
  </p:cSld>
  <p:clrMapOvr>
    <a:masterClrMapping/>
  </p:clrMapOvr>
  <p:transition advTm="5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3092-0190-45EB-A82A-D67D7C2838DC}" type="datetime1">
              <a:rPr lang="ru-RU" altLang="ru-RU">
                <a:solidFill>
                  <a:srgbClr val="FFFFFF"/>
                </a:solidFill>
              </a:rPr>
              <a:pPr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F658-868F-42F6-96A6-18EF5354B93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8701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759B-EF24-4C6E-8EE6-A224AB1485A2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0E6B-3B18-4AAD-B4FF-49D6DE9B11CD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EF467-8DCD-4100-B492-6EDADFF6F28D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5D99-E2A3-48C7-A74F-2FF75DCA7BE2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02EC8D-B103-45CD-A72F-726F51FD033C}" type="datetime1">
              <a:rPr lang="uk-UA" smtClean="0"/>
              <a:pPr/>
              <a:t>20.04.2022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84C216-B978-453F-B3CF-3FD51A4F889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3FAB7-A2AC-4F34-BD1E-227A5EB7DB61}" type="datetime1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5C5BA-5431-49AD-AD10-5DC02BB8DDD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71931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advTm="5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3FAB7-A2AC-4F34-BD1E-227A5EB7DB61}" type="datetime1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5C5BA-5431-49AD-AD10-5DC02BB8DDD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48764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advTm="5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3FAB7-A2AC-4F34-BD1E-227A5EB7DB61}" type="datetime1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5C5BA-5431-49AD-AD10-5DC02BB8DDD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76984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advTm="5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81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81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481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uk-UA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uk-UA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81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81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B3FAB7-A2AC-4F34-BD1E-227A5EB7DB61}" type="datetime1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20.04.2022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81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5C5BA-5431-49AD-AD10-5DC02BB8DDD5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8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624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advTm="5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231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22874" y="1770620"/>
            <a:ext cx="783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комп'ютерних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аук 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3284984"/>
            <a:ext cx="8515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>
                <a:solidFill>
                  <a:srgbClr val="002060"/>
                </a:solidFill>
              </a:rPr>
              <a:t>Програмних засобів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</a:rPr>
              <a:t>Комп'ютерних </a:t>
            </a:r>
            <a:r>
              <a:rPr lang="uk-UA" sz="2800" b="1" dirty="0">
                <a:solidFill>
                  <a:srgbClr val="002060"/>
                </a:solidFill>
              </a:rPr>
              <a:t>систем та мереж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</a:rPr>
              <a:t>Системного аналізу та обчислювальної математики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3608" y="2555679"/>
            <a:ext cx="2682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Випускові кафедри: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352927" cy="2088232"/>
          </a:xfrm>
        </p:spPr>
        <p:txBody>
          <a:bodyPr/>
          <a:lstStyle/>
          <a:p>
            <a:pPr algn="ctr"/>
            <a:r>
              <a:rPr lang="uk-UA" sz="4400" dirty="0" smtClean="0"/>
              <a:t>Кафедра комп'ютерних систем та мереж</a:t>
            </a:r>
            <a:endParaRPr lang="uk-UA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215632"/>
            <a:ext cx="5637010" cy="882119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 Університет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uk-UA" sz="24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Запорізька політехніка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6632"/>
            <a:ext cx="900550" cy="108012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0238" y="4509120"/>
            <a:ext cx="8312711" cy="18002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КОМП'ЮТЕРНА </a:t>
            </a:r>
            <a:r>
              <a:rPr lang="uk-UA" cap="all" dirty="0" smtClean="0"/>
              <a:t>інженерія</a:t>
            </a:r>
            <a:endParaRPr lang="uk-UA" cap="all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440833" y="3933056"/>
            <a:ext cx="822211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dirty="0" smtClean="0"/>
              <a:t>Спеціальність </a:t>
            </a:r>
            <a:r>
              <a:rPr lang="uk-UA" sz="2400" b="1" dirty="0" smtClean="0"/>
              <a:t>123</a:t>
            </a:r>
            <a:endParaRPr lang="uk-UA" sz="36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740352" y="162127"/>
            <a:ext cx="975747" cy="1106633"/>
            <a:chOff x="7740352" y="116632"/>
            <a:chExt cx="975747" cy="110663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116632"/>
              <a:ext cx="975747" cy="67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одзаголовок 3"/>
            <p:cNvSpPr txBox="1">
              <a:spLocks/>
            </p:cNvSpPr>
            <p:nvPr/>
          </p:nvSpPr>
          <p:spPr>
            <a:xfrm>
              <a:off x="7785984" y="692696"/>
              <a:ext cx="884482" cy="53056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КСМ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73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238" y="4725144"/>
            <a:ext cx="8312711" cy="720080"/>
          </a:xfrm>
        </p:spPr>
        <p:txBody>
          <a:bodyPr/>
          <a:lstStyle/>
          <a:p>
            <a:pPr algn="ctr"/>
            <a:r>
              <a:rPr lang="ru-RU" sz="4000" dirty="0" smtClean="0"/>
              <a:t>КОМП'ЮТЕРНА </a:t>
            </a:r>
            <a:r>
              <a:rPr lang="uk-UA" sz="4000" cap="all" dirty="0" smtClean="0"/>
              <a:t>інженерія</a:t>
            </a:r>
            <a:endParaRPr lang="uk-UA" sz="4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44624"/>
            <a:ext cx="676672" cy="365125"/>
          </a:xfrm>
        </p:spPr>
        <p:txBody>
          <a:bodyPr/>
          <a:lstStyle/>
          <a:p>
            <a:fld id="{7884C216-B978-453F-B3CF-3FD51A4F8895}" type="slidenum">
              <a:rPr lang="uk-UA" smtClean="0"/>
              <a:pPr/>
              <a:t>11</a:t>
            </a:fld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067"/>
            <a:ext cx="8222116" cy="404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5733256"/>
            <a:ext cx="8222116" cy="792088"/>
          </a:xfrm>
        </p:spPr>
        <p:txBody>
          <a:bodyPr/>
          <a:lstStyle/>
          <a:p>
            <a:r>
              <a:rPr lang="uk-UA" dirty="0" smtClean="0"/>
              <a:t>найбільш повно охоплює інструментальне забезпечення сучасних комп’ютерних інформаційних технологій, а саме: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03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312711" cy="785024"/>
          </a:xfrm>
        </p:spPr>
        <p:txBody>
          <a:bodyPr/>
          <a:lstStyle/>
          <a:p>
            <a:r>
              <a:rPr lang="ru-RU" sz="3600" dirty="0"/>
              <a:t>КОМП'ЮТЕРНА </a:t>
            </a:r>
            <a:r>
              <a:rPr lang="uk-UA" sz="3600" cap="all" dirty="0"/>
              <a:t>інженерія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4968552"/>
          </a:xfrm>
        </p:spPr>
        <p:txBody>
          <a:bodyPr>
            <a:noAutofit/>
          </a:bodyPr>
          <a:lstStyle/>
          <a:p>
            <a:r>
              <a:rPr lang="uk-UA" sz="2400" dirty="0"/>
              <a:t>	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Розробка програмного забезпечення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	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Розробка комп'ютерних мереж</a:t>
            </a:r>
            <a:r>
              <a:rPr lang="uk-UA" sz="2400" dirty="0" smtClean="0"/>
              <a:t>;</a:t>
            </a:r>
          </a:p>
          <a:p>
            <a:r>
              <a:rPr lang="uk-UA" sz="2400" dirty="0"/>
              <a:t> 	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Розробка комп'ютерних систем</a:t>
            </a:r>
            <a:r>
              <a:rPr lang="uk-UA" sz="2400" dirty="0" smtClean="0"/>
              <a:t>; </a:t>
            </a:r>
          </a:p>
          <a:p>
            <a:r>
              <a:rPr lang="uk-UA" sz="2400" dirty="0"/>
              <a:t>	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Комп'ютерна графіка і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анімація</a:t>
            </a:r>
            <a:r>
              <a:rPr lang="uk-UA" sz="2400" dirty="0" smtClean="0"/>
              <a:t>;</a:t>
            </a:r>
            <a:endParaRPr lang="uk-UA" sz="2400" dirty="0"/>
          </a:p>
          <a:p>
            <a:r>
              <a:rPr lang="uk-UA" sz="2400" dirty="0"/>
              <a:t>	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Альтернативна реальність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	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Кіберфізичні системи</a:t>
            </a:r>
            <a:r>
              <a:rPr lang="uk-UA" sz="2400" dirty="0" smtClean="0"/>
              <a:t>;</a:t>
            </a:r>
          </a:p>
          <a:p>
            <a:r>
              <a:rPr lang="uk-UA" sz="2400" dirty="0"/>
              <a:t>	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Розробка баз даних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	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Захист інформації</a:t>
            </a:r>
            <a:r>
              <a:rPr lang="uk-UA" sz="2400" dirty="0"/>
              <a:t>;</a:t>
            </a:r>
          </a:p>
          <a:p>
            <a:r>
              <a:rPr lang="uk-UA" sz="2400" dirty="0"/>
              <a:t>	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Інтернет речей</a:t>
            </a:r>
            <a:r>
              <a:rPr lang="uk-UA" sz="2400" dirty="0" smtClean="0"/>
              <a:t>;</a:t>
            </a:r>
            <a:endParaRPr lang="uk-UA" sz="2400" dirty="0"/>
          </a:p>
          <a:p>
            <a:r>
              <a:rPr lang="uk-UA" sz="2400" dirty="0" smtClean="0"/>
              <a:t> 	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Веб-розробка</a:t>
            </a:r>
            <a:r>
              <a:rPr lang="uk-UA" sz="2400" dirty="0" smtClean="0"/>
              <a:t>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44624"/>
            <a:ext cx="676672" cy="365125"/>
          </a:xfrm>
        </p:spPr>
        <p:txBody>
          <a:bodyPr/>
          <a:lstStyle/>
          <a:p>
            <a:fld id="{7884C216-B978-453F-B3CF-3FD51A4F8895}" type="slidenum">
              <a:rPr lang="uk-UA" smtClean="0"/>
              <a:pPr/>
              <a:t>12</a:t>
            </a:fld>
            <a:endParaRPr lang="uk-UA" dirty="0"/>
          </a:p>
        </p:txBody>
      </p:sp>
      <p:pic>
        <p:nvPicPr>
          <p:cNvPr id="1030" name="Picture 6" descr="ООО Группа компаний &quot;А4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132"/>
            <a:ext cx="4373417" cy="2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удущее робототехники — интервью о роботах | intalent.p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21" y="1015195"/>
            <a:ext cx="2540588" cy="16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805264"/>
            <a:ext cx="8312711" cy="496992"/>
          </a:xfrm>
        </p:spPr>
        <p:txBody>
          <a:bodyPr/>
          <a:lstStyle/>
          <a:p>
            <a:r>
              <a:rPr lang="uk-UA" sz="3600" cap="all" dirty="0" smtClean="0"/>
              <a:t>Можливі Професії</a:t>
            </a:r>
            <a:endParaRPr lang="uk-UA" sz="3600" cap="al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524" y="3140968"/>
            <a:ext cx="8352928" cy="24666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Розробник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програмного забезпечення для веб,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</a:rPr>
              <a:t>десктоп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систем та мобільних пристроїв;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Тестувальник програмного забезпечення;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Розробник та адміністратор комп’ютерних мереж;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Розробник мікропроцесорних комп’ютерних систем. </a:t>
            </a:r>
          </a:p>
          <a:p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44624"/>
            <a:ext cx="676672" cy="365125"/>
          </a:xfrm>
        </p:spPr>
        <p:txBody>
          <a:bodyPr/>
          <a:lstStyle/>
          <a:p>
            <a:fld id="{7884C216-B978-453F-B3CF-3FD51A4F8895}" type="slidenum">
              <a:rPr lang="uk-UA" smtClean="0"/>
              <a:pPr/>
              <a:t>13</a:t>
            </a:fld>
            <a:endParaRPr lang="uk-UA" dirty="0"/>
          </a:p>
        </p:txBody>
      </p:sp>
      <p:pic>
        <p:nvPicPr>
          <p:cNvPr id="5124" name="Picture 4" descr="Новый резидент СЭЗ «Минск» создаст уникальный научно-технологический па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87" y="404664"/>
            <a:ext cx="6048672" cy="25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7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312711" cy="1296144"/>
          </a:xfrm>
        </p:spPr>
        <p:txBody>
          <a:bodyPr/>
          <a:lstStyle/>
          <a:p>
            <a:r>
              <a:rPr lang="uk-UA" sz="3600" cap="all" dirty="0" smtClean="0"/>
              <a:t> де працюють наші випускники</a:t>
            </a:r>
            <a:endParaRPr lang="uk-UA" sz="3600" cap="al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7524" y="476672"/>
            <a:ext cx="4176464" cy="23042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НВП «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Хартрон - Юком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»,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ВАТ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«Мотор-Січ»,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ЗМКБ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«Прогрес»,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КП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НВК «Іскра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», </a:t>
            </a:r>
          </a:p>
          <a:p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44624"/>
            <a:ext cx="676672" cy="365125"/>
          </a:xfrm>
        </p:spPr>
        <p:txBody>
          <a:bodyPr/>
          <a:lstStyle/>
          <a:p>
            <a:fld id="{7884C216-B978-453F-B3CF-3FD51A4F8895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0" y="476672"/>
            <a:ext cx="4176464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Microsoft,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Oracle,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laudwharf,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Mevo Ukraine LLC,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FreshCode,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QATestLab,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Computools,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Light IT,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Redwerk,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az-Latn-AZ" sz="2400" dirty="0" smtClean="0">
                <a:solidFill>
                  <a:schemeClr val="accent1">
                    <a:lumMod val="50000"/>
                  </a:schemeClr>
                </a:solidFill>
              </a:rPr>
              <a:t>Noosphere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та інші.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Основы создания условий для развития ИТ-проектов - Мой i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EDD5CB-E829-4E94-ADD5-309564AC8680}" type="slidenum">
              <a:rPr lang="ru-RU" altLang="ru-RU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744788" y="3276600"/>
            <a:ext cx="6399212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800" dirty="0"/>
              <a:t>Кафедра </a:t>
            </a:r>
            <a:br>
              <a:rPr lang="ru-RU" altLang="ru-RU" sz="4800" dirty="0"/>
            </a:br>
            <a:r>
              <a:rPr lang="ru-RU" altLang="ru-RU" sz="4800" dirty="0"/>
              <a:t>системного аналізу та обчислювальної математики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4" t="10075" r="22040" b="69727"/>
          <a:stretch>
            <a:fillRect/>
          </a:stretch>
        </p:blipFill>
        <p:spPr bwMode="auto">
          <a:xfrm>
            <a:off x="14288" y="0"/>
            <a:ext cx="912971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5" name="Object 1"/>
          <p:cNvGraphicFramePr>
            <a:graphicFrameLocks noChangeAspect="1"/>
          </p:cNvGraphicFramePr>
          <p:nvPr/>
        </p:nvGraphicFramePr>
        <p:xfrm>
          <a:off x="304800" y="2133600"/>
          <a:ext cx="2286000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5" imgW="9587302" imgH="8076190" progId="">
                  <p:embed/>
                </p:oleObj>
              </mc:Choice>
              <mc:Fallback>
                <p:oleObj name="Image" r:id="rId5" imgW="9587302" imgH="807619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2286000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2438400" y="5791200"/>
            <a:ext cx="45720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Clr>
                <a:srgbClr val="FFFFCC"/>
              </a:buClr>
              <a:defRPr/>
            </a:pPr>
            <a:r>
              <a:rPr lang="uk-UA" altLang="ru-RU" sz="2400" kern="0" dirty="0">
                <a:solidFill>
                  <a:srgbClr val="FFFFFF"/>
                </a:solidFill>
              </a:rPr>
              <a:t>Запоріжжя</a:t>
            </a:r>
          </a:p>
          <a:p>
            <a:pPr>
              <a:buClr>
                <a:srgbClr val="FFFFCC"/>
              </a:buClr>
              <a:defRPr/>
            </a:pPr>
            <a:r>
              <a:rPr lang="uk-UA" altLang="ru-RU" sz="1800" kern="0" dirty="0">
                <a:solidFill>
                  <a:srgbClr val="FFFFFF"/>
                </a:solidFill>
              </a:rPr>
              <a:t>2022р</a:t>
            </a:r>
            <a:endParaRPr lang="ru-RU" altLang="ru-RU" sz="18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50266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E7A8B-FF90-4186-ACB8-BC6659FBC581}" type="slidenum">
              <a:rPr lang="ru-RU" altLang="ru-RU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dirty="0"/>
              <a:t>Підготовка фахівців</a:t>
            </a:r>
            <a:endParaRPr lang="en-US" alt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8305800" cy="3810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altLang="ru-RU" sz="2800" dirty="0"/>
              <a:t>Галузь знань</a:t>
            </a:r>
            <a:r>
              <a:rPr lang="en-US" altLang="ru-RU" sz="2800" dirty="0"/>
              <a:t>:</a:t>
            </a:r>
            <a:endParaRPr lang="uk-UA" altLang="ru-RU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altLang="ru-RU" sz="2800" dirty="0"/>
              <a:t>12 – </a:t>
            </a:r>
            <a:r>
              <a:rPr lang="uk-UA" altLang="ru-RU" sz="2800" dirty="0" smtClean="0"/>
              <a:t>Інформаційні технології;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altLang="ru-RU" sz="2800" dirty="0" smtClean="0"/>
              <a:t>Спеціальність: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altLang="ru-RU" sz="2800" dirty="0" smtClean="0"/>
              <a:t>124 – Системний аналіз;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altLang="ru-RU" sz="2800" dirty="0" smtClean="0"/>
              <a:t>Освітня програма: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altLang="ru-RU" sz="2800" dirty="0" smtClean="0"/>
              <a:t>Інтелектуальні технології та прийняття рішень в складних системах.</a:t>
            </a:r>
            <a:endParaRPr lang="uk-UA" altLang="ru-RU" sz="28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B43F24-9F74-4C87-8165-03338CA7B601}" type="slidenum">
              <a:rPr lang="ru-RU" altLang="en-US" sz="1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en-US" sz="1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9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D3BEF3-1710-4FCD-B769-C7F9573548E2}" type="slidenum">
              <a:rPr lang="ru-RU" altLang="ru-RU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39200" cy="6858000"/>
          </a:xfrm>
        </p:spPr>
        <p:txBody>
          <a:bodyPr/>
          <a:lstStyle/>
          <a:p>
            <a:pPr algn="just" eaLnBrk="1" hangingPunct="1">
              <a:defRPr/>
            </a:pPr>
            <a:endParaRPr lang="uk-UA" altLang="ru-RU" sz="20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uk-UA" altLang="ru-RU" dirty="0"/>
              <a:t>Напрямки працевлаштування випускників </a:t>
            </a:r>
            <a:r>
              <a:rPr lang="uk-UA" altLang="ru-RU" dirty="0" smtClean="0"/>
              <a:t>кафедри:</a:t>
            </a:r>
            <a:endParaRPr lang="uk-UA" altLang="ru-RU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uk-UA" altLang="ru-RU" sz="2000" dirty="0"/>
          </a:p>
          <a:p>
            <a:pPr algn="just" eaLnBrk="1" hangingPunct="1">
              <a:spcAft>
                <a:spcPts val="600"/>
              </a:spcAft>
              <a:defRPr/>
            </a:pPr>
            <a:r>
              <a:rPr lang="uk-UA" altLang="ru-RU" sz="2400" dirty="0" smtClean="0"/>
              <a:t>науковий співробітник </a:t>
            </a:r>
            <a:r>
              <a:rPr lang="uk-UA" altLang="ru-RU" sz="2400" dirty="0"/>
              <a:t>з системного аналізу в галузі обчислень та обробки даних</a:t>
            </a:r>
            <a:r>
              <a:rPr lang="en-US" altLang="ru-RU" sz="2400" dirty="0"/>
              <a:t>;</a:t>
            </a:r>
            <a:r>
              <a:rPr lang="uk-UA" altLang="ru-RU" sz="2400" dirty="0"/>
              <a:t>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uk-UA" altLang="ru-RU" sz="2400" dirty="0" smtClean="0"/>
              <a:t>адміністратор </a:t>
            </a:r>
            <a:r>
              <a:rPr lang="uk-UA" altLang="ru-RU" sz="2400" dirty="0"/>
              <a:t>та </a:t>
            </a:r>
            <a:r>
              <a:rPr lang="uk-UA" altLang="ru-RU" sz="2400" dirty="0" smtClean="0"/>
              <a:t>аналітик </a:t>
            </a:r>
            <a:r>
              <a:rPr lang="uk-UA" altLang="ru-RU" sz="2400" dirty="0"/>
              <a:t>баз даних</a:t>
            </a:r>
            <a:r>
              <a:rPr lang="en-US" altLang="ru-RU" sz="2400" dirty="0"/>
              <a:t>;</a:t>
            </a:r>
            <a:r>
              <a:rPr lang="uk-UA" altLang="ru-RU" sz="2400" dirty="0"/>
              <a:t> </a:t>
            </a:r>
          </a:p>
          <a:p>
            <a:pPr algn="just" eaLnBrk="1" hangingPunct="1">
              <a:defRPr/>
            </a:pPr>
            <a:r>
              <a:rPr lang="uk-UA" altLang="ru-RU" sz="2400" dirty="0" smtClean="0"/>
              <a:t>прикладний </a:t>
            </a:r>
            <a:r>
              <a:rPr lang="uk-UA" altLang="ru-RU" sz="2400" dirty="0"/>
              <a:t>програмістами</a:t>
            </a:r>
            <a:r>
              <a:rPr lang="en-US" altLang="ru-RU" sz="2400" dirty="0"/>
              <a:t>;</a:t>
            </a:r>
            <a:r>
              <a:rPr lang="uk-UA" altLang="ru-RU" sz="2400" dirty="0"/>
              <a:t> </a:t>
            </a:r>
          </a:p>
          <a:p>
            <a:pPr algn="just" eaLnBrk="1" hangingPunct="1">
              <a:spcAft>
                <a:spcPts val="600"/>
              </a:spcAft>
              <a:defRPr/>
            </a:pPr>
            <a:r>
              <a:rPr lang="uk-UA" altLang="ru-RU" sz="2400" dirty="0" smtClean="0"/>
              <a:t>фахівець </a:t>
            </a:r>
            <a:r>
              <a:rPr lang="uk-UA" altLang="ru-RU" sz="2400" dirty="0"/>
              <a:t>в інших галузях обчислень та комп`ютерного моделювання</a:t>
            </a:r>
            <a:r>
              <a:rPr lang="en-US" altLang="ru-RU" sz="2400" dirty="0"/>
              <a:t>;</a:t>
            </a:r>
            <a:r>
              <a:rPr lang="uk-UA" altLang="ru-RU" sz="2400" dirty="0"/>
              <a:t> </a:t>
            </a:r>
          </a:p>
          <a:p>
            <a:pPr algn="just" eaLnBrk="1" hangingPunct="1">
              <a:defRPr/>
            </a:pPr>
            <a:r>
              <a:rPr lang="uk-UA" altLang="ru-RU" sz="2400" dirty="0" smtClean="0"/>
              <a:t>керівник </a:t>
            </a:r>
            <a:r>
              <a:rPr lang="uk-UA" altLang="ru-RU" sz="2400" dirty="0"/>
              <a:t>підрозділів комп`ютерних послуг, </a:t>
            </a:r>
            <a:r>
              <a:rPr lang="uk-UA" altLang="ru-RU" sz="2400" dirty="0" err="1" smtClean="0"/>
              <a:t>проєктів</a:t>
            </a:r>
            <a:r>
              <a:rPr lang="uk-UA" altLang="ru-RU" sz="2400" dirty="0" smtClean="0"/>
              <a:t>, </a:t>
            </a:r>
            <a:r>
              <a:rPr lang="uk-UA" altLang="ru-RU" sz="2400" dirty="0"/>
              <a:t>програм та структурних підрозділів державних установ, підприємств, банків і фірм відповідного профілю.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412131381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24FA4F-CFE7-4AE1-A511-90F2BBAD8838}" type="slidenum">
              <a:rPr lang="ru-RU" altLang="ru-RU" sz="10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000">
              <a:solidFill>
                <a:srgbClr val="FFFFFF"/>
              </a:solidFill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763000" cy="6858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uk-UA" altLang="ru-RU" sz="20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altLang="ru-RU" sz="2800" dirty="0"/>
              <a:t>Попит на випускників кафедри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altLang="ru-RU" sz="2800" dirty="0"/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uk-UA" altLang="ru-RU" sz="2000" dirty="0" smtClean="0"/>
              <a:t>	Провідні </a:t>
            </a:r>
            <a:r>
              <a:rPr lang="uk-UA" altLang="ru-RU" sz="2000" dirty="0"/>
              <a:t>виробничі підприємства регіону, підприємства зв`язку, органи державної адміністрації та силових відомств, фінансові установи і комерційні структури виявляють зацікавленість у підготовці спеціалістів з системного аналізу. </a:t>
            </a:r>
            <a:r>
              <a:rPr lang="uk-UA" altLang="ru-RU" sz="2000" dirty="0" smtClean="0"/>
              <a:t>	Серед </a:t>
            </a:r>
            <a:r>
              <a:rPr lang="uk-UA" altLang="ru-RU" sz="2000" dirty="0"/>
              <a:t>них промислові флагмани регіону і України, а саме ВАТ «Запоріжсталь», ТОВ «Мотор-Січ», СП «АвтоЗАЗ», ККБ «Іскра», ВАТ «Запоріжтрансформатор», ВАТ «Дніпроенерго», ВАТ «Запоріжжяобленерго», ХК «АвтоКРАЗ», АБ «Індустріалбанк» та інші.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7257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4495800"/>
            <a:ext cx="37338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513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795077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488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3706</TotalTime>
  <Words>253</Words>
  <Application>Microsoft Office PowerPoint</Application>
  <PresentationFormat>Экран (4:3)</PresentationFormat>
  <Paragraphs>78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Trebuchet MS</vt:lpstr>
      <vt:lpstr>Verdana</vt:lpstr>
      <vt:lpstr>Wingdings</vt:lpstr>
      <vt:lpstr>Воздушный поток</vt:lpstr>
      <vt:lpstr>Глобус</vt:lpstr>
      <vt:lpstr>1_Глобус</vt:lpstr>
      <vt:lpstr>2_Глобус</vt:lpstr>
      <vt:lpstr>3_Глобус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Кафедра комп'ютерних систем та мереж</vt:lpstr>
      <vt:lpstr>КОМП'ЮТЕРНА інженерія</vt:lpstr>
      <vt:lpstr>КОМП'ЮТЕРНА інженерія</vt:lpstr>
      <vt:lpstr>Можливі Професії</vt:lpstr>
      <vt:lpstr> де працюють наші випускники</vt:lpstr>
      <vt:lpstr>Кафедра  системного аналізу та обчислювальної математики</vt:lpstr>
      <vt:lpstr>Підготовка фахівців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Комп’ютерна  графіка</dc:title>
  <dc:creator>Костя</dc:creator>
  <cp:lastModifiedBy>User</cp:lastModifiedBy>
  <cp:revision>214</cp:revision>
  <dcterms:created xsi:type="dcterms:W3CDTF">2021-02-13T11:09:48Z</dcterms:created>
  <dcterms:modified xsi:type="dcterms:W3CDTF">2022-04-20T08:33:20Z</dcterms:modified>
</cp:coreProperties>
</file>