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4661" r:id="rId2"/>
    <p:sldMasterId id="2147484681" r:id="rId3"/>
  </p:sldMasterIdLst>
  <p:notesMasterIdLst>
    <p:notesMasterId r:id="rId13"/>
  </p:notesMasterIdLst>
  <p:sldIdLst>
    <p:sldId id="1256" r:id="rId4"/>
    <p:sldId id="1265" r:id="rId5"/>
    <p:sldId id="1266" r:id="rId6"/>
    <p:sldId id="1269" r:id="rId7"/>
    <p:sldId id="1261" r:id="rId8"/>
    <p:sldId id="256" r:id="rId9"/>
    <p:sldId id="1263" r:id="rId10"/>
    <p:sldId id="328" r:id="rId11"/>
    <p:sldId id="291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7E2"/>
    <a:srgbClr val="47C2FF"/>
    <a:srgbClr val="FFFF66"/>
    <a:srgbClr val="FAC01E"/>
    <a:srgbClr val="F45414"/>
    <a:srgbClr val="FFFF99"/>
    <a:srgbClr val="FFFF00"/>
    <a:srgbClr val="FFCC00"/>
    <a:srgbClr val="F03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 autoAdjust="0"/>
    <p:restoredTop sz="94667" autoAdjust="0"/>
  </p:normalViewPr>
  <p:slideViewPr>
    <p:cSldViewPr>
      <p:cViewPr varScale="1">
        <p:scale>
          <a:sx n="109" d="100"/>
          <a:sy n="109" d="100"/>
        </p:scale>
        <p:origin x="96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A5197EC-7FE7-4344-AB7F-DE3717FBF0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8B35BA2-9C5B-43CC-B319-92AD2B44E39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5BF88E5-5AF2-4E59-B6CC-8B221A0E079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1CA51190-FA4A-4BA1-BB1E-306DD04070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F85DCBF2-C650-461E-85A6-8417E17B92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FEBF8F9A-71D7-4249-BEC4-F7B9D63FA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F358C66-0700-4D79-BEE3-2CDDE11408F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8C66-0700-4D79-BEE3-2CDDE11408F7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218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8C66-0700-4D79-BEE3-2CDDE11408F7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33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02A7358-63A2-4594-8ED9-E2B7CF6CCB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52FE9-E188-41B7-AC9E-94F7B285658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DA7424C-96FE-4ED1-873E-86B006050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6713" y="677863"/>
            <a:ext cx="6124575" cy="3446462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7227618-6954-41BE-942D-7007BE36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9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58C66-0700-4D79-BEE3-2CDDE11408F7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514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004CEB2-712E-4CAC-9579-0C72EDA30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C378E2-A81A-47B3-A8F5-D532409E4779}" type="slidenum">
              <a:rPr lang="ru-RU" altLang="ru-RU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FE52D22-6C9D-4913-A533-50E292D99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6713" y="677863"/>
            <a:ext cx="6124575" cy="3446462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6E28695-28DD-4EAB-89D7-A1825F6EF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551B338-5C52-47B7-B971-7B7C1B53F1C5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FB436CE-2D2C-4E7A-B353-23FCA0F544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AB9B46B-AE11-4C9A-BCED-2103B9F0C7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C05FF8A-FD95-4624-9698-9930D31FE5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73DCB73-282F-4C7F-B9EC-3605260FB6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C8386CC-347A-44A9-A0A5-CD12B5FCEC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85BEB416-5319-4E2A-A907-5ADAE21AF2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0EC60D9D-16EE-4677-AF89-F3D2417DEE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D8EC161E-639C-4A34-8B76-97233A6B94D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6480284-1542-4ABB-A115-C7992EB635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D7C112AE-AD09-48F0-98E9-4BA2E59E1F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5A591A57-AB19-4475-9094-7F900C03F9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FC77E91-C7F9-45CA-9B07-6B050FCE63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08F647D-6481-4C47-8853-027B665AB7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05173456-B7B1-4B4B-9DAF-E51ACB9636A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C253A336-BEEA-4F0F-B850-F9016847E5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4E4FE016-1A0B-478D-AC2C-29773D89F64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355BA2FA-E792-4DB7-A41E-AF1DD53B82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C86670F2-8620-4EC5-A783-64946652DC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4EED35C-DBEF-4C6A-88A0-ACC9E3A449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274EE7D7-B97F-46D7-B088-69EE00949D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2C8C1AA1-4D7E-48A1-8141-4FB04CD94D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1 w 717"/>
                <a:gd name="T1" fmla="*/ 845 h 845"/>
                <a:gd name="T2" fmla="*/ 751 w 717"/>
                <a:gd name="T3" fmla="*/ 821 h 845"/>
                <a:gd name="T4" fmla="*/ 608 w 717"/>
                <a:gd name="T5" fmla="*/ 605 h 845"/>
                <a:gd name="T6" fmla="*/ 423 w 717"/>
                <a:gd name="T7" fmla="*/ 396 h 845"/>
                <a:gd name="T8" fmla="*/ 23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6 w 717"/>
                <a:gd name="T15" fmla="*/ 198 h 845"/>
                <a:gd name="T16" fmla="*/ 417 w 717"/>
                <a:gd name="T17" fmla="*/ 408 h 845"/>
                <a:gd name="T18" fmla="*/ 602 w 717"/>
                <a:gd name="T19" fmla="*/ 623 h 845"/>
                <a:gd name="T20" fmla="*/ 751 w 717"/>
                <a:gd name="T21" fmla="*/ 845 h 845"/>
                <a:gd name="T22" fmla="*/ 75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8AB77199-2A4B-4CD6-B102-A948B9CBD2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4 w 407"/>
                <a:gd name="T1" fmla="*/ 414 h 414"/>
                <a:gd name="T2" fmla="*/ 424 w 407"/>
                <a:gd name="T3" fmla="*/ 396 h 414"/>
                <a:gd name="T4" fmla="*/ 23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3 w 407"/>
                <a:gd name="T13" fmla="*/ 204 h 414"/>
                <a:gd name="T14" fmla="*/ 424 w 407"/>
                <a:gd name="T15" fmla="*/ 414 h 414"/>
                <a:gd name="T16" fmla="*/ 42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E25C78B-2D6D-42BF-A413-8D876E10E2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CDF0DCF7-ED05-42E2-BCA9-D63F8D530B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0 w 586"/>
                <a:gd name="T1" fmla="*/ 0 h 599"/>
                <a:gd name="T2" fmla="*/ 602 w 586"/>
                <a:gd name="T3" fmla="*/ 0 h 599"/>
                <a:gd name="T4" fmla="*/ 424 w 586"/>
                <a:gd name="T5" fmla="*/ 132 h 599"/>
                <a:gd name="T6" fmla="*/ 27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4 w 586"/>
                <a:gd name="T17" fmla="*/ 282 h 599"/>
                <a:gd name="T18" fmla="*/ 430 w 586"/>
                <a:gd name="T19" fmla="*/ 138 h 599"/>
                <a:gd name="T20" fmla="*/ 620 w 586"/>
                <a:gd name="T21" fmla="*/ 0 h 599"/>
                <a:gd name="T22" fmla="*/ 62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430F38FB-8C8C-4309-B905-D979A96E3E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6 w 269"/>
                <a:gd name="T1" fmla="*/ 0 h 252"/>
                <a:gd name="T2" fmla="*/ 26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6 w 269"/>
                <a:gd name="T15" fmla="*/ 0 h 252"/>
                <a:gd name="T16" fmla="*/ 28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164789A6-F413-4BA6-88AB-4EFFBA599D3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8CED31E5-DB8C-454D-9840-6B03335FC0C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9281874E-3E08-4649-8A0E-E7E9AF66397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3E467991-06B5-4E60-8E22-06EA9CF11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A66B2F64-7F2A-483B-BFA3-3A14B18430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C64CDDBE-04AB-4445-8718-0BDF10BD3D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74D5F43E-A88B-4472-8563-4C3C2C1BBA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8B22E5DD-AAD0-4153-9BB2-1C5579A20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B89ACD89-C41D-47BF-B7CB-69644E2CB0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6FC8703-2E6D-43D9-A39B-F8B8A05BEE0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85BC90DE-1291-4E3C-BB06-5BD133D4DC0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9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E4E48EE4-6CC0-4593-94AD-B76211D522B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A9EEC890-5728-4FBB-AA62-81286AB703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EE368D06-0E4A-476A-9EF6-42E1B652A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2AA21-A9EA-4283-9DF4-38CE3183D4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31961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9CBBF2C-5735-4C48-8FD0-2621CE6E45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1C4933F-1A0E-483C-BEBC-F34323D05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3589170A-D443-41D2-9C61-DA9FD30F9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D046A-ECF3-4720-A13A-D8B9357796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98637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DC49331-B6B1-44A0-B116-5D86571D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274D751C-1ADA-4162-901D-C9E38186A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987FE39-821A-46BE-A415-ECDAE6E00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0D8D6-A623-4790-A11C-9C25EECF1F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4423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37829F93-CCD9-4723-B4D7-1A01C9B2A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384A003C-083E-424F-AF0A-2634DD4FC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5ECB902F-8425-425C-BC00-7D0843818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11CDB-F5F5-47CC-BF3E-5297B64507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5552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8AD8FED5-F923-47FF-8F04-1476D5755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A0FCB594-7AEB-4260-B511-E03D188B68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26D8D7B3-DAF0-41F0-90AC-45EDBB015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468E4-21B0-443F-A099-2E8A9DD6EA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04487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1223A86B-D9E1-43E4-9488-6D5BC1940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C7EA56E3-1198-4A0A-967B-2F2F2AA39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DA106295-F0FC-455E-997A-CDDB6DEA9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86EFF-7615-456D-8DCD-9BB0422B8A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7840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0486003-557B-41A6-8743-2DC7DCF35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5469A6A6-C53E-47D2-AA31-26A97D003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95FFC58A-35C9-44AA-B9BD-AD80A75E7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FD05E-7851-4D4C-BA09-C1CA365AE9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3520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44C2EE3E-0AE5-4DD1-AD08-19F6B57FA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FE27DA06-ECC1-44FA-ADB4-4461BB3E8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EE5FE4F4-549D-4105-9142-88369D542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6E375-59F1-463A-BAE8-403DB9E238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63358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02AC4F66-7308-43F1-9406-E99EEDE89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AD18264-3B3A-4FC5-9F1C-42023630D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B54C28B8-2882-4D6C-A249-BC31BF7FB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AEF8-6299-485C-B437-B4EEC3BC56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9807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C2707D3A-C6FD-4A98-957F-D2572BA43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6806767-3452-4A11-9B53-3D1B73B642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8EBABBB8-83F6-4157-A852-1DD70F7A35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F1C3D-3508-439F-B21B-45DFF4D567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64868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E367C821-5D86-4F65-BB38-AD168B18A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F6090E8A-E0AB-44A6-AE06-83E34D9AE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8C80282A-FBB0-4B45-B0E4-9D72C7068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D2A78-B534-48C1-BA67-250F858B41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52063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0CA8F13-28EA-4E8C-BA03-1CDBF7752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6215C9A-15DE-405D-BB6F-31A5C6AB2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A0B7755-7078-49D1-940D-2CB6EFED6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FFFF-B197-465B-A4D4-D52A2059F0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0084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8C8EFCF-B21C-4DAB-9668-404AA2F65773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0FFCEBE-205B-4CB9-A1C2-163826CAF6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2DAE6D7-8423-4DA3-A2CF-65B15AAF49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DB153F2-7435-4CB8-8AD8-22E1CB29AD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6661A567-7977-412E-8C57-1DDE3532C1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161ADAB7-0511-4386-B6EC-A8AD0383936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7E48152A-1C0E-4D2D-9908-4B60601557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D135934-046E-4704-A6FC-6D67E9926E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64541F99-9D9D-4C9E-BE58-C554D495FF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22C97659-0F6B-407F-9D6B-244CB42586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DA5AAB08-94C6-4285-BAB2-6ED24D7B49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035D7998-9CBD-434B-9F68-2ECBCE7C59B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07CCBC45-1395-4A1E-A6E9-2E04901287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A67C673C-4596-448D-AEEE-86B10F3D89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00A2A6E9-0AB8-4235-864D-FE8FC4B27E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AC59AC2C-1C21-4760-8BAE-D79CF2FD3E2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3EC38B90-DB9F-470F-B488-8F5983E039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BF12202C-3CF9-4390-84C3-A489EA8DB3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62CF91B3-CDE3-45BE-B1E4-7E265AC187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A15CEA82-DFEE-4B97-B855-86E5D9D906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B73C7285-DA1A-4A86-8477-740CA96A67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E1D5E7D4-E589-4FF7-AAD9-ADBAAEA044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1 w 717"/>
                <a:gd name="T1" fmla="*/ 845 h 845"/>
                <a:gd name="T2" fmla="*/ 751 w 717"/>
                <a:gd name="T3" fmla="*/ 821 h 845"/>
                <a:gd name="T4" fmla="*/ 608 w 717"/>
                <a:gd name="T5" fmla="*/ 605 h 845"/>
                <a:gd name="T6" fmla="*/ 423 w 717"/>
                <a:gd name="T7" fmla="*/ 396 h 845"/>
                <a:gd name="T8" fmla="*/ 23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6 w 717"/>
                <a:gd name="T15" fmla="*/ 198 h 845"/>
                <a:gd name="T16" fmla="*/ 417 w 717"/>
                <a:gd name="T17" fmla="*/ 408 h 845"/>
                <a:gd name="T18" fmla="*/ 602 w 717"/>
                <a:gd name="T19" fmla="*/ 623 h 845"/>
                <a:gd name="T20" fmla="*/ 751 w 717"/>
                <a:gd name="T21" fmla="*/ 845 h 845"/>
                <a:gd name="T22" fmla="*/ 75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1AE5EE0-F499-4E96-8AF5-6633F5121B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4 w 407"/>
                <a:gd name="T1" fmla="*/ 414 h 414"/>
                <a:gd name="T2" fmla="*/ 424 w 407"/>
                <a:gd name="T3" fmla="*/ 396 h 414"/>
                <a:gd name="T4" fmla="*/ 23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3 w 407"/>
                <a:gd name="T13" fmla="*/ 204 h 414"/>
                <a:gd name="T14" fmla="*/ 424 w 407"/>
                <a:gd name="T15" fmla="*/ 414 h 414"/>
                <a:gd name="T16" fmla="*/ 42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8F308564-BC75-4C3B-A12C-A70B6FCBD4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106DAE2A-74B5-42EE-9291-C8A1742F0B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0 w 586"/>
                <a:gd name="T1" fmla="*/ 0 h 599"/>
                <a:gd name="T2" fmla="*/ 602 w 586"/>
                <a:gd name="T3" fmla="*/ 0 h 599"/>
                <a:gd name="T4" fmla="*/ 424 w 586"/>
                <a:gd name="T5" fmla="*/ 132 h 599"/>
                <a:gd name="T6" fmla="*/ 27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4 w 586"/>
                <a:gd name="T17" fmla="*/ 282 h 599"/>
                <a:gd name="T18" fmla="*/ 430 w 586"/>
                <a:gd name="T19" fmla="*/ 138 h 599"/>
                <a:gd name="T20" fmla="*/ 620 w 586"/>
                <a:gd name="T21" fmla="*/ 0 h 599"/>
                <a:gd name="T22" fmla="*/ 62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2480D4D9-642D-4C00-AE42-0E87FE11DF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6 w 269"/>
                <a:gd name="T1" fmla="*/ 0 h 252"/>
                <a:gd name="T2" fmla="*/ 26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6 w 269"/>
                <a:gd name="T15" fmla="*/ 0 h 252"/>
                <a:gd name="T16" fmla="*/ 28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3D83327D-D79C-4C6F-A633-F72CAC7CFA9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4836A170-D29B-4E95-8FC2-D2B00E5AB64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1BCB2D96-74BE-432B-89E4-D2A234441B0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F7FCCB72-5E2D-46C1-8666-8296A0663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9D3B9EE1-E001-4264-8679-BE3AF5CE5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B0222FAD-5748-4165-9B06-6FB2FB7CBC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5A0C5ACB-CFFD-4CAB-B6DB-6676DAE42B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CD3C3CBE-7243-43EB-8F52-333C7A8DA4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8D85678F-4E08-4272-B316-1CDA8C853E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6313EA8-930B-42BF-ADFB-9B380660337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0148026E-DB92-4A84-B467-5B959CC637A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9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C0E35084-7C7B-4714-B24F-F5B149F404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89A6068E-12C2-4A5D-B844-BB9F86CB47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95BCD379-A052-4871-9F87-97EDA2270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CA366489-CF76-4A54-9FC2-68D0209492CD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656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54F0C54-C178-4C63-AC6C-66FA98967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FBC1E71-4A8E-4536-B143-97F953F49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83B48D09-E354-4E46-AE2B-198FAB044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E40F33D-CBAE-4281-878B-887EB5F642F1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91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6BDF470-FFA7-44AF-BD2E-BB3B8FE04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0D7A21C0-5F96-4A40-8A8B-A1EC092D2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048F1AFA-0090-46F4-BBE7-A2FE99C5E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F3DEDF73-BA27-4E58-97BE-735CF66E63D8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52459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E3DB7EC9-6137-410C-890E-FC209EB2F1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6E3D232D-7100-4196-8514-82968195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7B57A447-A0DA-433D-B83F-10462C2E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EE6230C0-9557-4D83-8844-6EF56EB3C90D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914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CBA9D0AB-85B5-41A9-A6BF-363B049F5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D08002A7-672B-4285-96CA-6527E52B8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D8CAC4DD-7248-401D-A1C1-1779F2BC6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4D4B3F74-9EDD-4936-BB33-3F1CA7576220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780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BFF32A7-6FEC-4C6A-8DAA-11A28592E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0AECDDE9-ADE4-4433-B79C-5254F6892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2B054AF3-C5F0-409F-BC69-E6C23F6B3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0F88743-EEB6-41D2-9B34-6A878290B21F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605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D2494701-4BC8-42E1-84E1-7D60B7A30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4A1DF115-628F-40B2-9D7A-E4CA31600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B9B11A89-DC03-47E0-8EC3-ED6295474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35F27922-3FAB-49C1-8CF4-D40F4E70AA8E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623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96F023B-4D24-4DB0-AE27-F7E73BD37D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A4DA17F-1F15-4F09-8F7F-3437981EF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08CDBE0-06C2-459B-A7F4-01852CABA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7D34F4AA-0792-4E2A-851C-620EC8612648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747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B5F8904D-9CE1-4D9B-B76E-512BF40896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366486D-BD59-47D0-97F7-D244510B3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F4C1C26-858F-410E-9114-A97F6AF2F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C98A09CC-140E-4B31-AB2E-040D46D9DA04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408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6A17652-467F-4A8D-86C8-8AFB6881F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59122DE-9F31-4DBB-855D-6725D097B4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14BA26E-594A-46EC-B805-630CBA8F5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C0891156-E5DF-4231-AC11-132C1081541A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980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57ED37E-209D-4FF7-8DE1-DE3CE8D45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8D17AD0-E1EE-4AF1-8E70-2EC263AB0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EE196B11-A315-4CD5-B9A0-BBBDFCEEF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1840F-BA75-4DC5-A931-92F33DF3BD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5579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CC6EAEB-BA4C-4FCD-8985-46D4905CF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712A4E51-9FED-40FD-9A3E-1B56302BC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356E521-29FA-4C12-B039-3EFEB98C1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565EFD17-98F3-4DCC-9F62-2DDD65D96C73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655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4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4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9E078DDA-88F5-430C-ADC7-01F5B1022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33DF9C95-C98C-48BE-BFFE-C0E899E04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2D4C6567-8971-48AC-93A8-3E0B99FB64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A638D3A-CDD7-4E05-8D57-CC9FD3B79A52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624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4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078A743F-06E5-41A2-BC11-FFD7AFEF3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514BEF9A-7C17-42D0-8D44-16425D878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5A4F7948-EF5F-4F11-A7F2-EF72620D8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91580887-9ACF-43B2-A060-558DD6F6C2EE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727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41764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60008CB8-2FF5-4BAB-91BF-5E4A6B60A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803EA93A-A89B-47FA-B0AB-67628021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7C107D36-9596-4E17-A33F-1E6C6B7D0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21B7EE72-7821-4CC5-B2B6-BAABEF56873B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985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4"/>
            <a:ext cx="10972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E5B8107-B75A-48ED-9324-D35D91991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AFF98C6B-B642-4B55-9E5D-7A62CAF20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9B06E4CA-F67C-4866-8AA1-4BC7BC2B5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E3BFFFAB-84DE-4CA9-8B42-FB5CDEDBBEC8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4040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4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F55DA2B2-E81F-4B9F-9CAB-317F643BD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A2A2DDC1-FFEF-461C-A49B-D4C791767A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48653D29-A75A-4A10-A2C7-6A82CE0B5A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5D90908C-EF40-43BA-9C93-E990EB240A51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984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3F2EE7C-96A5-4853-9777-03EB266FC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4AE37D22-A30A-4058-A2E9-8328CC26F7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5A683C36-3322-4D89-B4B0-581306C78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C945B3F0-7EC4-49A6-8361-79D7FA188904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098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6A38A32-3A28-4E85-BDC1-39C39BFBC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9C99E22F-A677-4E74-959E-F2B1FECD7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272F52F8-D2CB-4539-85BE-547F76B3E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4376B4D-6B3A-4457-8B59-B34159BA806F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302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941764"/>
            <a:ext cx="10972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A5B4C1E9-DD06-4A7D-ABC5-DF626473C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96BFF6DE-8F49-406C-BA93-F52CE0BC4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1A804E93-C6AA-493A-BBFE-E430FFB98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209597EE-7FDF-4508-B39A-A4EBF01FC2EF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0850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8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D53CB63B-B145-4378-8CD8-B714F1A7B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5B9DA272-09BE-4B88-9660-6B566646F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FEB66284-8615-4CF6-A96C-ADA2453D1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0C83C-417E-4F76-997A-DCC4451B0E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27059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44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0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66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36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27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79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35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1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70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1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ECB44CCC-810B-49FF-BAB3-A41D30C78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5359A2C8-5707-4D74-BA79-514D6A26D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93D4EF74-3DD3-46D2-912D-DC4EE11D2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3C12E-3C1C-40BF-8B58-5D39E98BBC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59659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1BEF930-AF48-462B-9201-102ABFA37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8D508352-2834-466F-8638-2F4725613F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EF5014C-E795-4A9D-9821-6B7809A6B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7F9F2-CEA8-41DF-876E-C45E8BBF7E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7550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12DC7102-CA90-4905-9AE7-811750D48B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FF4F1945-1518-4987-B4C1-3DC72AB20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AF34F5E6-5655-443D-A4DB-B142A6122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156B5-4F96-45DC-9C39-A38D83AC4D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0856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E67AA93-47D4-4952-A9A8-F5F33D3255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6DB6C6B8-5107-4AEF-AE86-F48DD9D7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2A7A8BB-AFDA-4C65-8985-ADBCFB225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E940-DF16-45A4-BFEF-BBB831E6E0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1565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E20D6B9-520E-4333-B164-A79528F1D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117E599-7740-4F45-8FFD-88F19EF4E9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1CC71D1-8F73-49FB-BBCC-2896E07F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EDDBD-3CB5-4B1A-856F-81F4D91375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2187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2">
                <a:lumMod val="20000"/>
                <a:lumOff val="80000"/>
              </a:schemeClr>
            </a:gs>
            <a:gs pos="78000">
              <a:schemeClr val="accent2">
                <a:lumMod val="95000"/>
                <a:lumOff val="5000"/>
              </a:schemeClr>
            </a:gs>
            <a:gs pos="100000">
              <a:srgbClr val="0097E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21D2AE8-ABC4-4E58-80BE-4B5E1AE7395A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118787" name="Freeform 3">
              <a:extLst>
                <a:ext uri="{FF2B5EF4-FFF2-40B4-BE49-F238E27FC236}">
                  <a16:creationId xmlns:a16="http://schemas.microsoft.com/office/drawing/2014/main" id="{16D6DE40-556E-4712-9126-22188CE52B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8788" name="Freeform 4">
              <a:extLst>
                <a:ext uri="{FF2B5EF4-FFF2-40B4-BE49-F238E27FC236}">
                  <a16:creationId xmlns:a16="http://schemas.microsoft.com/office/drawing/2014/main" id="{3728F266-A9E3-41D4-A086-755A9403E4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8789" name="Freeform 5">
              <a:extLst>
                <a:ext uri="{FF2B5EF4-FFF2-40B4-BE49-F238E27FC236}">
                  <a16:creationId xmlns:a16="http://schemas.microsoft.com/office/drawing/2014/main" id="{A09F8D9B-3E5C-4861-9D70-141D618969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621107CE-BEDF-4014-A17F-78EEE32FF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8791" name="Freeform 7">
                <a:extLst>
                  <a:ext uri="{FF2B5EF4-FFF2-40B4-BE49-F238E27FC236}">
                    <a16:creationId xmlns:a16="http://schemas.microsoft.com/office/drawing/2014/main" id="{538AE3C8-D326-4216-9819-6A18F1819CE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2" name="Freeform 8">
                <a:extLst>
                  <a:ext uri="{FF2B5EF4-FFF2-40B4-BE49-F238E27FC236}">
                    <a16:creationId xmlns:a16="http://schemas.microsoft.com/office/drawing/2014/main" id="{9CCCDE15-6041-40F7-A382-3830C28DBD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3" name="Freeform 9">
                <a:extLst>
                  <a:ext uri="{FF2B5EF4-FFF2-40B4-BE49-F238E27FC236}">
                    <a16:creationId xmlns:a16="http://schemas.microsoft.com/office/drawing/2014/main" id="{127C5D38-B4FC-4C0B-A82C-7FBE49F2CF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4" name="Freeform 10">
                <a:extLst>
                  <a:ext uri="{FF2B5EF4-FFF2-40B4-BE49-F238E27FC236}">
                    <a16:creationId xmlns:a16="http://schemas.microsoft.com/office/drawing/2014/main" id="{6A7E4C30-2873-4F85-839D-C7990B0030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5" name="Freeform 11">
                <a:extLst>
                  <a:ext uri="{FF2B5EF4-FFF2-40B4-BE49-F238E27FC236}">
                    <a16:creationId xmlns:a16="http://schemas.microsoft.com/office/drawing/2014/main" id="{960BD1CC-446E-4A67-8AAA-E3F2E4839F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6" name="Freeform 12">
                <a:extLst>
                  <a:ext uri="{FF2B5EF4-FFF2-40B4-BE49-F238E27FC236}">
                    <a16:creationId xmlns:a16="http://schemas.microsoft.com/office/drawing/2014/main" id="{452D6EDF-7496-423D-9286-68C3CCFD52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7" name="Freeform 13">
                <a:extLst>
                  <a:ext uri="{FF2B5EF4-FFF2-40B4-BE49-F238E27FC236}">
                    <a16:creationId xmlns:a16="http://schemas.microsoft.com/office/drawing/2014/main" id="{1399EBF8-6FAD-4913-ADC9-5FFF591307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8" name="Freeform 14">
                <a:extLst>
                  <a:ext uri="{FF2B5EF4-FFF2-40B4-BE49-F238E27FC236}">
                    <a16:creationId xmlns:a16="http://schemas.microsoft.com/office/drawing/2014/main" id="{D6B97CF6-B31A-4BE8-BAB5-EE252723200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799" name="Freeform 15">
                <a:extLst>
                  <a:ext uri="{FF2B5EF4-FFF2-40B4-BE49-F238E27FC236}">
                    <a16:creationId xmlns:a16="http://schemas.microsoft.com/office/drawing/2014/main" id="{DE8FC24A-6B51-4D70-B4EF-7BF3048F5D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800" name="Freeform 16">
                <a:extLst>
                  <a:ext uri="{FF2B5EF4-FFF2-40B4-BE49-F238E27FC236}">
                    <a16:creationId xmlns:a16="http://schemas.microsoft.com/office/drawing/2014/main" id="{E0578460-E098-4144-8105-BFCB3F1FF2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801" name="Freeform 17">
                <a:extLst>
                  <a:ext uri="{FF2B5EF4-FFF2-40B4-BE49-F238E27FC236}">
                    <a16:creationId xmlns:a16="http://schemas.microsoft.com/office/drawing/2014/main" id="{6399DA8F-9683-4BF0-A4F1-C0E0B551E42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802" name="Freeform 18">
                <a:extLst>
                  <a:ext uri="{FF2B5EF4-FFF2-40B4-BE49-F238E27FC236}">
                    <a16:creationId xmlns:a16="http://schemas.microsoft.com/office/drawing/2014/main" id="{C10FA902-4F63-44AA-9C35-4BCAA153B0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  <p:sp>
            <p:nvSpPr>
              <p:cNvPr id="118803" name="Freeform 19">
                <a:extLst>
                  <a:ext uri="{FF2B5EF4-FFF2-40B4-BE49-F238E27FC236}">
                    <a16:creationId xmlns:a16="http://schemas.microsoft.com/office/drawing/2014/main" id="{F0EC867D-8DC9-4DBA-B186-4A5C45579E4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cs typeface="Arial" charset="0"/>
                </a:endParaRPr>
              </a:p>
            </p:txBody>
          </p:sp>
        </p:grpSp>
        <p:sp>
          <p:nvSpPr>
            <p:cNvPr id="118804" name="Freeform 20">
              <a:extLst>
                <a:ext uri="{FF2B5EF4-FFF2-40B4-BE49-F238E27FC236}">
                  <a16:creationId xmlns:a16="http://schemas.microsoft.com/office/drawing/2014/main" id="{4DECB16E-87D8-4CF7-BBF2-EDF791D2F4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8805" name="Freeform 21">
              <a:extLst>
                <a:ext uri="{FF2B5EF4-FFF2-40B4-BE49-F238E27FC236}">
                  <a16:creationId xmlns:a16="http://schemas.microsoft.com/office/drawing/2014/main" id="{6851F5DA-C8C9-4315-AF39-2F950CCC7B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8806" name="Freeform 22">
              <a:extLst>
                <a:ext uri="{FF2B5EF4-FFF2-40B4-BE49-F238E27FC236}">
                  <a16:creationId xmlns:a16="http://schemas.microsoft.com/office/drawing/2014/main" id="{9AE8C1D4-CFA2-46A8-AC3D-9A10D36B14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D8C48A5D-B7D6-47A0-86D0-31128AA808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1 w 717"/>
                <a:gd name="T1" fmla="*/ 845 h 845"/>
                <a:gd name="T2" fmla="*/ 751 w 717"/>
                <a:gd name="T3" fmla="*/ 821 h 845"/>
                <a:gd name="T4" fmla="*/ 608 w 717"/>
                <a:gd name="T5" fmla="*/ 605 h 845"/>
                <a:gd name="T6" fmla="*/ 423 w 717"/>
                <a:gd name="T7" fmla="*/ 396 h 845"/>
                <a:gd name="T8" fmla="*/ 23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6 w 717"/>
                <a:gd name="T15" fmla="*/ 198 h 845"/>
                <a:gd name="T16" fmla="*/ 417 w 717"/>
                <a:gd name="T17" fmla="*/ 408 h 845"/>
                <a:gd name="T18" fmla="*/ 602 w 717"/>
                <a:gd name="T19" fmla="*/ 623 h 845"/>
                <a:gd name="T20" fmla="*/ 751 w 717"/>
                <a:gd name="T21" fmla="*/ 845 h 845"/>
                <a:gd name="T22" fmla="*/ 75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11757F18-2670-4A68-8607-7667D0E720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4 w 407"/>
                <a:gd name="T1" fmla="*/ 414 h 414"/>
                <a:gd name="T2" fmla="*/ 424 w 407"/>
                <a:gd name="T3" fmla="*/ 396 h 414"/>
                <a:gd name="T4" fmla="*/ 23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3 w 407"/>
                <a:gd name="T13" fmla="*/ 204 h 414"/>
                <a:gd name="T14" fmla="*/ 424 w 407"/>
                <a:gd name="T15" fmla="*/ 414 h 414"/>
                <a:gd name="T16" fmla="*/ 42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8809" name="Freeform 25">
              <a:extLst>
                <a:ext uri="{FF2B5EF4-FFF2-40B4-BE49-F238E27FC236}">
                  <a16:creationId xmlns:a16="http://schemas.microsoft.com/office/drawing/2014/main" id="{9D448D68-E309-41F1-8F76-CE692B98D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4CFFD81F-7F92-4D62-A649-DF633843CC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0 w 586"/>
                <a:gd name="T1" fmla="*/ 0 h 599"/>
                <a:gd name="T2" fmla="*/ 602 w 586"/>
                <a:gd name="T3" fmla="*/ 0 h 599"/>
                <a:gd name="T4" fmla="*/ 424 w 586"/>
                <a:gd name="T5" fmla="*/ 132 h 599"/>
                <a:gd name="T6" fmla="*/ 27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4 w 586"/>
                <a:gd name="T17" fmla="*/ 282 h 599"/>
                <a:gd name="T18" fmla="*/ 430 w 586"/>
                <a:gd name="T19" fmla="*/ 138 h 599"/>
                <a:gd name="T20" fmla="*/ 620 w 586"/>
                <a:gd name="T21" fmla="*/ 0 h 599"/>
                <a:gd name="T22" fmla="*/ 62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C59BE4A9-AC90-4E42-99D8-0E84C7C6FE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6 w 269"/>
                <a:gd name="T1" fmla="*/ 0 h 252"/>
                <a:gd name="T2" fmla="*/ 26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6 w 269"/>
                <a:gd name="T15" fmla="*/ 0 h 252"/>
                <a:gd name="T16" fmla="*/ 28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CDDBBA4D-A96B-4F64-ACFB-9849013B179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BA2E683D-BE82-429B-A8E7-1C909874511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40B9052F-D842-46F2-A22B-75D320B8971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A381F578-8F4A-493C-8472-2D2BED779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83BCA26D-DE3A-4215-BBF1-10C7F1BE9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CA14590F-02DB-48D8-8F8F-C1C7856728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F9C223A3-C8B4-4A52-9DD0-A4BDAC3CFA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B116D276-4E84-4BD0-86FB-54469C83C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F174756C-AB63-4C9B-A475-57A1FFFEDF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3E755589-7A85-4011-B894-118830F8A7D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D6427903-7373-4FFD-9FCC-29DD1EA7EB7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8823" name="Rectangle 39">
            <a:extLst>
              <a:ext uri="{FF2B5EF4-FFF2-40B4-BE49-F238E27FC236}">
                <a16:creationId xmlns:a16="http://schemas.microsoft.com/office/drawing/2014/main" id="{1B2842A8-5FC2-4273-AD99-C5B84A317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8824" name="Rectangle 40">
            <a:extLst>
              <a:ext uri="{FF2B5EF4-FFF2-40B4-BE49-F238E27FC236}">
                <a16:creationId xmlns:a16="http://schemas.microsoft.com/office/drawing/2014/main" id="{D0CD0656-FFEF-4957-9719-5B22C4B19C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8825" name="Rectangle 41">
            <a:extLst>
              <a:ext uri="{FF2B5EF4-FFF2-40B4-BE49-F238E27FC236}">
                <a16:creationId xmlns:a16="http://schemas.microsoft.com/office/drawing/2014/main" id="{CA9851BC-9F2B-4E45-AAAE-86CD87B6EC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8826" name="Rectangle 42">
            <a:extLst>
              <a:ext uri="{FF2B5EF4-FFF2-40B4-BE49-F238E27FC236}">
                <a16:creationId xmlns:a16="http://schemas.microsoft.com/office/drawing/2014/main" id="{C77B20F9-6026-4C6A-98CB-D76CB5E697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9AA16EF-F15A-4345-8A09-FAEBF0243A1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18827" name="Rectangle 43">
            <a:extLst>
              <a:ext uri="{FF2B5EF4-FFF2-40B4-BE49-F238E27FC236}">
                <a16:creationId xmlns:a16="http://schemas.microsoft.com/office/drawing/2014/main" id="{6AD3C851-7129-47F6-85CB-ADD4FB553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  <p:sldLayoutId id="2147484627" r:id="rId12"/>
    <p:sldLayoutId id="2147484628" r:id="rId13"/>
    <p:sldLayoutId id="2147484629" r:id="rId14"/>
    <p:sldLayoutId id="2147484630" r:id="rId15"/>
    <p:sldLayoutId id="2147484631" r:id="rId16"/>
    <p:sldLayoutId id="2147484632" r:id="rId17"/>
    <p:sldLayoutId id="2147484633" r:id="rId18"/>
    <p:sldLayoutId id="2147484634" r:id="rId1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48000">
              <a:schemeClr val="tx2">
                <a:lumMod val="5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128E4A80-82CE-49DE-BE1B-C03D157D019B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118787" name="Freeform 3">
              <a:extLst>
                <a:ext uri="{FF2B5EF4-FFF2-40B4-BE49-F238E27FC236}">
                  <a16:creationId xmlns:a16="http://schemas.microsoft.com/office/drawing/2014/main" id="{771D8403-4708-4B39-AE2D-C6BF5D1E2A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18788" name="Freeform 4">
              <a:extLst>
                <a:ext uri="{FF2B5EF4-FFF2-40B4-BE49-F238E27FC236}">
                  <a16:creationId xmlns:a16="http://schemas.microsoft.com/office/drawing/2014/main" id="{58422D0F-B985-40B3-838C-58A30E3493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18789" name="Freeform 5">
              <a:extLst>
                <a:ext uri="{FF2B5EF4-FFF2-40B4-BE49-F238E27FC236}">
                  <a16:creationId xmlns:a16="http://schemas.microsoft.com/office/drawing/2014/main" id="{04D8721D-82B1-47E2-828F-E854118A9D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F4EE9C76-B542-42C5-BCD2-4C8A5D585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8791" name="Freeform 7">
                <a:extLst>
                  <a:ext uri="{FF2B5EF4-FFF2-40B4-BE49-F238E27FC236}">
                    <a16:creationId xmlns:a16="http://schemas.microsoft.com/office/drawing/2014/main" id="{B87D8765-9DA7-45EF-A353-058D4C8693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2" name="Freeform 8">
                <a:extLst>
                  <a:ext uri="{FF2B5EF4-FFF2-40B4-BE49-F238E27FC236}">
                    <a16:creationId xmlns:a16="http://schemas.microsoft.com/office/drawing/2014/main" id="{CC40D6CF-4EF8-4C9C-A6A2-B16354616CB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3" name="Freeform 9">
                <a:extLst>
                  <a:ext uri="{FF2B5EF4-FFF2-40B4-BE49-F238E27FC236}">
                    <a16:creationId xmlns:a16="http://schemas.microsoft.com/office/drawing/2014/main" id="{ECE6C48C-2225-4704-AB72-F89BEFD9A19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4" name="Freeform 10">
                <a:extLst>
                  <a:ext uri="{FF2B5EF4-FFF2-40B4-BE49-F238E27FC236}">
                    <a16:creationId xmlns:a16="http://schemas.microsoft.com/office/drawing/2014/main" id="{F9E24A84-7D7F-42C2-8EA3-8879A22E005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5" name="Freeform 11">
                <a:extLst>
                  <a:ext uri="{FF2B5EF4-FFF2-40B4-BE49-F238E27FC236}">
                    <a16:creationId xmlns:a16="http://schemas.microsoft.com/office/drawing/2014/main" id="{8F55469D-9AAE-432B-A62B-9DD520BA870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6" name="Freeform 12">
                <a:extLst>
                  <a:ext uri="{FF2B5EF4-FFF2-40B4-BE49-F238E27FC236}">
                    <a16:creationId xmlns:a16="http://schemas.microsoft.com/office/drawing/2014/main" id="{C22A18D5-DB23-42F8-A9D0-03060CE7A7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7" name="Freeform 13">
                <a:extLst>
                  <a:ext uri="{FF2B5EF4-FFF2-40B4-BE49-F238E27FC236}">
                    <a16:creationId xmlns:a16="http://schemas.microsoft.com/office/drawing/2014/main" id="{E7B40F42-FC42-45A5-9668-1BA5125264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8" name="Freeform 14">
                <a:extLst>
                  <a:ext uri="{FF2B5EF4-FFF2-40B4-BE49-F238E27FC236}">
                    <a16:creationId xmlns:a16="http://schemas.microsoft.com/office/drawing/2014/main" id="{E76B411E-217C-446F-87A2-785D70CB54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799" name="Freeform 15">
                <a:extLst>
                  <a:ext uri="{FF2B5EF4-FFF2-40B4-BE49-F238E27FC236}">
                    <a16:creationId xmlns:a16="http://schemas.microsoft.com/office/drawing/2014/main" id="{FCB50FD4-63B9-4150-868D-E43B291A11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800" name="Freeform 16">
                <a:extLst>
                  <a:ext uri="{FF2B5EF4-FFF2-40B4-BE49-F238E27FC236}">
                    <a16:creationId xmlns:a16="http://schemas.microsoft.com/office/drawing/2014/main" id="{EB2683F7-96E3-4FE5-AE4D-2E06EC6ABBB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801" name="Freeform 17">
                <a:extLst>
                  <a:ext uri="{FF2B5EF4-FFF2-40B4-BE49-F238E27FC236}">
                    <a16:creationId xmlns:a16="http://schemas.microsoft.com/office/drawing/2014/main" id="{4234F389-87F4-4860-889F-06D7135869A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802" name="Freeform 18">
                <a:extLst>
                  <a:ext uri="{FF2B5EF4-FFF2-40B4-BE49-F238E27FC236}">
                    <a16:creationId xmlns:a16="http://schemas.microsoft.com/office/drawing/2014/main" id="{1DE83904-0946-4641-80A0-6C783C5EF5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  <p:sp>
            <p:nvSpPr>
              <p:cNvPr id="118803" name="Freeform 19">
                <a:extLst>
                  <a:ext uri="{FF2B5EF4-FFF2-40B4-BE49-F238E27FC236}">
                    <a16:creationId xmlns:a16="http://schemas.microsoft.com/office/drawing/2014/main" id="{7BB8D67D-7334-4762-8EBC-BBDE5509B1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endParaRPr>
              </a:p>
            </p:txBody>
          </p:sp>
        </p:grpSp>
        <p:sp>
          <p:nvSpPr>
            <p:cNvPr id="118804" name="Freeform 20">
              <a:extLst>
                <a:ext uri="{FF2B5EF4-FFF2-40B4-BE49-F238E27FC236}">
                  <a16:creationId xmlns:a16="http://schemas.microsoft.com/office/drawing/2014/main" id="{24E3F635-8D3D-45B8-B2EF-01B029BECD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18805" name="Freeform 21">
              <a:extLst>
                <a:ext uri="{FF2B5EF4-FFF2-40B4-BE49-F238E27FC236}">
                  <a16:creationId xmlns:a16="http://schemas.microsoft.com/office/drawing/2014/main" id="{A7895B07-14F1-4C60-9078-AAEAD5BB7E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18806" name="Freeform 22">
              <a:extLst>
                <a:ext uri="{FF2B5EF4-FFF2-40B4-BE49-F238E27FC236}">
                  <a16:creationId xmlns:a16="http://schemas.microsoft.com/office/drawing/2014/main" id="{8BAE0D7A-CB0B-4383-916F-9E08F82491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0EB8183E-A171-494B-B71E-5AFBF2C8E4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1 w 717"/>
                <a:gd name="T1" fmla="*/ 845 h 845"/>
                <a:gd name="T2" fmla="*/ 751 w 717"/>
                <a:gd name="T3" fmla="*/ 821 h 845"/>
                <a:gd name="T4" fmla="*/ 608 w 717"/>
                <a:gd name="T5" fmla="*/ 605 h 845"/>
                <a:gd name="T6" fmla="*/ 423 w 717"/>
                <a:gd name="T7" fmla="*/ 396 h 845"/>
                <a:gd name="T8" fmla="*/ 23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6 w 717"/>
                <a:gd name="T15" fmla="*/ 198 h 845"/>
                <a:gd name="T16" fmla="*/ 417 w 717"/>
                <a:gd name="T17" fmla="*/ 408 h 845"/>
                <a:gd name="T18" fmla="*/ 602 w 717"/>
                <a:gd name="T19" fmla="*/ 623 h 845"/>
                <a:gd name="T20" fmla="*/ 751 w 717"/>
                <a:gd name="T21" fmla="*/ 845 h 845"/>
                <a:gd name="T22" fmla="*/ 75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6E93FF15-7B4D-4255-8071-DF196FB9FE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4 w 407"/>
                <a:gd name="T1" fmla="*/ 414 h 414"/>
                <a:gd name="T2" fmla="*/ 424 w 407"/>
                <a:gd name="T3" fmla="*/ 396 h 414"/>
                <a:gd name="T4" fmla="*/ 23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3 w 407"/>
                <a:gd name="T13" fmla="*/ 204 h 414"/>
                <a:gd name="T14" fmla="*/ 424 w 407"/>
                <a:gd name="T15" fmla="*/ 414 h 414"/>
                <a:gd name="T16" fmla="*/ 42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809" name="Freeform 25">
              <a:extLst>
                <a:ext uri="{FF2B5EF4-FFF2-40B4-BE49-F238E27FC236}">
                  <a16:creationId xmlns:a16="http://schemas.microsoft.com/office/drawing/2014/main" id="{27D68560-5DA0-4024-885C-E8E6E2CC25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7FD0A083-053D-4AC7-89CD-01CB6F82F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0 w 586"/>
                <a:gd name="T1" fmla="*/ 0 h 599"/>
                <a:gd name="T2" fmla="*/ 602 w 586"/>
                <a:gd name="T3" fmla="*/ 0 h 599"/>
                <a:gd name="T4" fmla="*/ 424 w 586"/>
                <a:gd name="T5" fmla="*/ 132 h 599"/>
                <a:gd name="T6" fmla="*/ 27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4 w 586"/>
                <a:gd name="T17" fmla="*/ 282 h 599"/>
                <a:gd name="T18" fmla="*/ 430 w 586"/>
                <a:gd name="T19" fmla="*/ 138 h 599"/>
                <a:gd name="T20" fmla="*/ 620 w 586"/>
                <a:gd name="T21" fmla="*/ 0 h 599"/>
                <a:gd name="T22" fmla="*/ 62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5D5EEB9B-BCBF-4CD7-8303-03FB5113BD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6 w 269"/>
                <a:gd name="T1" fmla="*/ 0 h 252"/>
                <a:gd name="T2" fmla="*/ 26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6 w 269"/>
                <a:gd name="T15" fmla="*/ 0 h 252"/>
                <a:gd name="T16" fmla="*/ 28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1911D58C-B2FB-4924-B95F-EE4361727F1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177A246C-11E5-4D00-A978-8BBF892AC3A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36E5188D-E641-41DC-AC66-EF1E4B69799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52471C2A-4D2B-4596-B414-1B4FD92B1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E3198318-78A9-40F3-937B-98EAB50BFC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B8038E75-FCA7-43A2-8CAB-7E8046F14A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2BC55B9C-CE21-49FB-AFBA-226E9FEC1B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B23DE122-D6CD-492A-ADA9-FD5636B8A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04856C8B-328F-4CE6-896C-4EA3092D41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48BE3346-DE68-4845-8F44-AC5EB652221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25C0E0D5-0EF6-4FEB-90D5-67091513EC7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8823" name="Rectangle 39">
            <a:extLst>
              <a:ext uri="{FF2B5EF4-FFF2-40B4-BE49-F238E27FC236}">
                <a16:creationId xmlns:a16="http://schemas.microsoft.com/office/drawing/2014/main" id="{397A0E10-AA7B-4DC6-9554-7A36AA826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8824" name="Rectangle 40">
            <a:extLst>
              <a:ext uri="{FF2B5EF4-FFF2-40B4-BE49-F238E27FC236}">
                <a16:creationId xmlns:a16="http://schemas.microsoft.com/office/drawing/2014/main" id="{D550A129-4705-43F1-9064-66307E6B5D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8825" name="Rectangle 41">
            <a:extLst>
              <a:ext uri="{FF2B5EF4-FFF2-40B4-BE49-F238E27FC236}">
                <a16:creationId xmlns:a16="http://schemas.microsoft.com/office/drawing/2014/main" id="{F22B1D1C-4B47-488C-BD78-5879B81317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8826" name="Rectangle 42">
            <a:extLst>
              <a:ext uri="{FF2B5EF4-FFF2-40B4-BE49-F238E27FC236}">
                <a16:creationId xmlns:a16="http://schemas.microsoft.com/office/drawing/2014/main" id="{4488FBF8-CC83-4A46-8E27-FB60B754CD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8945A489-50B3-4C04-81D6-2C928FB5A333}" type="slidenum">
              <a:rPr lang="ru-RU" altLang="ru-RU" smtClean="0">
                <a:solidFill>
                  <a:srgbClr val="FFFFFF"/>
                </a:solidFill>
                <a:latin typeface="Verdana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  <a:latin typeface="Verdana"/>
              <a:cs typeface="+mn-cs"/>
            </a:endParaRPr>
          </a:p>
        </p:txBody>
      </p:sp>
      <p:sp>
        <p:nvSpPr>
          <p:cNvPr id="118827" name="Rectangle 43">
            <a:extLst>
              <a:ext uri="{FF2B5EF4-FFF2-40B4-BE49-F238E27FC236}">
                <a16:creationId xmlns:a16="http://schemas.microsoft.com/office/drawing/2014/main" id="{54706592-774A-41AF-8EE2-257E7FCD1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7890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  <p:sldLayoutId id="2147484673" r:id="rId12"/>
    <p:sldLayoutId id="2147484674" r:id="rId13"/>
    <p:sldLayoutId id="2147484675" r:id="rId14"/>
    <p:sldLayoutId id="2147484676" r:id="rId15"/>
    <p:sldLayoutId id="2147484677" r:id="rId16"/>
    <p:sldLayoutId id="2147484678" r:id="rId17"/>
    <p:sldLayoutId id="2147484679" r:id="rId18"/>
    <p:sldLayoutId id="2147484680" r:id="rId1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726" indent="-22861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949" indent="-22861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171" indent="-22861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394" indent="-22861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12" Type="http://schemas.openxmlformats.org/officeDocument/2006/relationships/image" Target="../media/image4.jpe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slide" Target="slide3.xml"/><Relationship Id="rId15" Type="http://schemas.openxmlformats.org/officeDocument/2006/relationships/image" Target="../media/image7.png"/><Relationship Id="rId10" Type="http://schemas.openxmlformats.org/officeDocument/2006/relationships/image" Target="../media/image2.jpeg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slide" Target="slide4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4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jpe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7.png"/><Relationship Id="rId5" Type="http://schemas.openxmlformats.org/officeDocument/2006/relationships/image" Target="../media/image25.jpg"/><Relationship Id="rId10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DAE3114-7929-4593-9F87-A594DE0C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47427" y="1522363"/>
            <a:ext cx="1896436" cy="3994870"/>
            <a:chOff x="2914092" y="1789695"/>
            <a:chExt cx="2231219" cy="3311932"/>
          </a:xfrm>
        </p:grpSpPr>
        <p:sp>
          <p:nvSpPr>
            <p:cNvPr id="9" name="Rounded Rectangle 8"/>
            <p:cNvSpPr/>
            <p:nvPr/>
          </p:nvSpPr>
          <p:spPr>
            <a:xfrm flipH="1">
              <a:off x="2915991" y="1789695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2967967" y="2024013"/>
              <a:ext cx="2138651" cy="119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спеціальність</a:t>
              </a:r>
              <a:r>
                <a:rPr kumimoji="0" 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r>
                <a:rPr kumimoji="0" lang="uk-U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133</a:t>
              </a:r>
              <a: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b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</a:br>
              <a:r>
                <a:rPr lang="uk-UA" sz="1100" b="1" dirty="0">
                  <a:solidFill>
                    <a:srgbClr val="0066CC"/>
                  </a:solidFill>
                </a:rPr>
                <a:t>«Галузеве машинобудування»</a:t>
              </a:r>
              <a:endParaRPr kumimoji="0" lang="uk-UA" sz="11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endParaRP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освітня програма:</a:t>
              </a:r>
              <a:br>
                <a:rPr lang="uk-UA" sz="1200" dirty="0">
                  <a:solidFill>
                    <a:srgbClr val="000000"/>
                  </a:solidFill>
                  <a:latin typeface="Roboto Condensed"/>
                </a:rPr>
              </a:b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«Металорізальні верстати та системи»</a:t>
              </a:r>
            </a:p>
          </p:txBody>
        </p:sp>
        <p:sp>
          <p:nvSpPr>
            <p:cNvPr id="33" name="Round Same Side Corner Rectangle 32"/>
            <p:cNvSpPr/>
            <p:nvPr/>
          </p:nvSpPr>
          <p:spPr>
            <a:xfrm flipH="1" flipV="1">
              <a:off x="2914092" y="4544957"/>
              <a:ext cx="2229319" cy="544794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5" name="Rectangle 34">
              <a:hlinkClick r:id="rId5" action="ppaction://hlinksldjump"/>
            </p:cNvPr>
            <p:cNvSpPr/>
            <p:nvPr/>
          </p:nvSpPr>
          <p:spPr>
            <a:xfrm flipH="1">
              <a:off x="2936056" y="4897498"/>
              <a:ext cx="2170561" cy="20412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44971" y="1964064"/>
            <a:ext cx="1926306" cy="3841200"/>
            <a:chOff x="5263620" y="2252751"/>
            <a:chExt cx="2312283" cy="3292618"/>
          </a:xfrm>
        </p:grpSpPr>
        <p:sp>
          <p:nvSpPr>
            <p:cNvPr id="8" name="Rounded Rectangle 7"/>
            <p:cNvSpPr/>
            <p:nvPr/>
          </p:nvSpPr>
          <p:spPr>
            <a:xfrm flipH="1">
              <a:off x="5263620" y="2252751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5334633" y="2418579"/>
              <a:ext cx="2241270" cy="1385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спеціальність</a:t>
              </a:r>
              <a:r>
                <a:rPr lang="uk-UA" sz="1200" dirty="0">
                  <a:solidFill>
                    <a:schemeClr val="bg1"/>
                  </a:solidFill>
                </a:rPr>
                <a:t> </a:t>
              </a:r>
              <a:r>
                <a:rPr lang="uk-UA" sz="1100" b="1" dirty="0">
                  <a:solidFill>
                    <a:schemeClr val="bg1"/>
                  </a:solidFill>
                </a:rPr>
                <a:t>131</a:t>
              </a:r>
              <a:r>
                <a:rPr lang="uk-UA" sz="1600" dirty="0">
                  <a:solidFill>
                    <a:schemeClr val="bg1"/>
                  </a:solidFill>
                </a:rPr>
                <a:t> </a:t>
              </a:r>
              <a:br>
                <a:rPr lang="uk-UA" sz="1600" dirty="0">
                  <a:solidFill>
                    <a:schemeClr val="bg1"/>
                  </a:solidFill>
                </a:rPr>
              </a:br>
              <a:r>
                <a:rPr lang="uk-UA" sz="1100" b="1" dirty="0">
                  <a:solidFill>
                    <a:schemeClr val="bg1"/>
                  </a:solidFill>
                </a:rPr>
                <a:t>«Прикладна механіка»</a:t>
              </a:r>
            </a:p>
            <a:p>
              <a:endParaRPr lang="uk-UA" sz="1400" dirty="0">
                <a:solidFill>
                  <a:schemeClr val="bg1"/>
                </a:solidFill>
              </a:endParaRPr>
            </a:p>
            <a:p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освітня програма:</a:t>
              </a:r>
              <a:br>
                <a:rPr lang="uk-UA" sz="1200" dirty="0">
                  <a:solidFill>
                    <a:srgbClr val="000000"/>
                  </a:solidFill>
                  <a:latin typeface="Roboto Condensed"/>
                </a:rPr>
              </a:b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«Технології машинобудування»</a:t>
              </a: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uk-UA" sz="1100" dirty="0">
                <a:solidFill>
                  <a:schemeClr val="bg2">
                    <a:lumMod val="60000"/>
                    <a:lumOff val="40000"/>
                  </a:schemeClr>
                </a:solidFill>
                <a:latin typeface="Roboto Condensed"/>
              </a:endParaRPr>
            </a:p>
          </p:txBody>
        </p:sp>
        <p:sp>
          <p:nvSpPr>
            <p:cNvPr id="28" name="Round Same Side Corner Rectangle 27"/>
            <p:cNvSpPr/>
            <p:nvPr/>
          </p:nvSpPr>
          <p:spPr>
            <a:xfrm flipH="1" flipV="1">
              <a:off x="5263620" y="4992435"/>
              <a:ext cx="2229319" cy="552933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Rectangle 29">
              <a:hlinkClick r:id="rId6" action="ppaction://hlinksldjump"/>
            </p:cNvPr>
            <p:cNvSpPr/>
            <p:nvPr/>
          </p:nvSpPr>
          <p:spPr>
            <a:xfrm flipH="1">
              <a:off x="5348645" y="5333128"/>
              <a:ext cx="2125389" cy="21105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63461" y="2324104"/>
            <a:ext cx="1878219" cy="3841200"/>
            <a:chOff x="7616001" y="2614908"/>
            <a:chExt cx="2240667" cy="3292618"/>
          </a:xfrm>
        </p:grpSpPr>
        <p:sp>
          <p:nvSpPr>
            <p:cNvPr id="6" name="Rounded Rectangle 5"/>
            <p:cNvSpPr/>
            <p:nvPr/>
          </p:nvSpPr>
          <p:spPr>
            <a:xfrm flipH="1">
              <a:off x="7616001" y="2614908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7677451" y="2782108"/>
              <a:ext cx="2179217" cy="1714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спеціальність</a:t>
              </a:r>
              <a:r>
                <a:rPr kumimoji="0" 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r>
                <a:rPr kumimoji="0" lang="uk-U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131</a:t>
              </a:r>
              <a: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b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</a:br>
              <a:r>
                <a:rPr kumimoji="0" lang="uk-U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«Прикладна механіка»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endParaRP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освітня програма:</a:t>
              </a:r>
              <a:r>
                <a:rPr kumimoji="0" 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/>
              </a:r>
              <a:br>
                <a:rPr kumimoji="0" 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</a:b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«Обладнання та технології пластичного формування конструкцій машинобудування»</a:t>
              </a:r>
            </a:p>
          </p:txBody>
        </p:sp>
        <p:sp>
          <p:nvSpPr>
            <p:cNvPr id="23" name="Round Same Side Corner Rectangle 22"/>
            <p:cNvSpPr/>
            <p:nvPr/>
          </p:nvSpPr>
          <p:spPr>
            <a:xfrm flipH="1" flipV="1">
              <a:off x="7616002" y="5329479"/>
              <a:ext cx="2229319" cy="578046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5" name="Rectangle 24">
              <a:hlinkClick r:id="rId7" action="ppaction://hlinksldjump"/>
            </p:cNvPr>
            <p:cNvSpPr/>
            <p:nvPr/>
          </p:nvSpPr>
          <p:spPr>
            <a:xfrm flipH="1">
              <a:off x="7627349" y="5696469"/>
              <a:ext cx="2225670" cy="21105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75861" y="2540128"/>
            <a:ext cx="1881512" cy="3841200"/>
            <a:chOff x="9962677" y="2977554"/>
            <a:chExt cx="2248399" cy="3292618"/>
          </a:xfrm>
        </p:grpSpPr>
        <p:sp>
          <p:nvSpPr>
            <p:cNvPr id="7" name="Rounded Rectangle 6"/>
            <p:cNvSpPr/>
            <p:nvPr/>
          </p:nvSpPr>
          <p:spPr>
            <a:xfrm flipH="1">
              <a:off x="9962678" y="2977554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7" name="Rectangle 16"/>
            <p:cNvSpPr/>
            <p:nvPr/>
          </p:nvSpPr>
          <p:spPr>
            <a:xfrm flipH="1">
              <a:off x="10013801" y="3136101"/>
              <a:ext cx="2173515" cy="2490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спеціальність</a:t>
              </a:r>
              <a:r>
                <a:rPr kumimoji="0" 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r>
                <a:rPr kumimoji="0" lang="uk-U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134</a:t>
              </a:r>
              <a: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 </a:t>
              </a:r>
              <a:br>
                <a:rPr kumimoji="0" lang="uk-U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</a:br>
              <a:r>
                <a:rPr kumimoji="0" lang="uk-U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</a:rPr>
                <a:t>«Авіаційна та ракетно-космічна техніка»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endParaRP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освітні програми:</a:t>
              </a:r>
              <a:br>
                <a:rPr lang="uk-UA" sz="1200" dirty="0">
                  <a:solidFill>
                    <a:srgbClr val="000000"/>
                  </a:solidFill>
                  <a:latin typeface="Roboto Condensed"/>
                </a:rPr>
              </a:b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«Авіаційні двигуни та енергетичні установки»</a:t>
              </a: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uk-UA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Roboto Condensed"/>
              </a:endParaRPr>
            </a:p>
            <a:p>
              <a: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«Технології виробництва авіаційних двигунів та енергетичні установки»</a:t>
              </a:r>
            </a:p>
          </p:txBody>
        </p:sp>
        <p:sp>
          <p:nvSpPr>
            <p:cNvPr id="18" name="Round Same Side Corner Rectangle 17"/>
            <p:cNvSpPr/>
            <p:nvPr/>
          </p:nvSpPr>
          <p:spPr>
            <a:xfrm flipH="1" flipV="1">
              <a:off x="9962679" y="5717237"/>
              <a:ext cx="2229318" cy="552934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0" name="Rectangle 19">
              <a:hlinkClick r:id="rId8" action="ppaction://hlinksldjump"/>
            </p:cNvPr>
            <p:cNvSpPr/>
            <p:nvPr/>
          </p:nvSpPr>
          <p:spPr>
            <a:xfrm flipH="1">
              <a:off x="9962677" y="6059115"/>
              <a:ext cx="2248399" cy="21105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72975" y="1177588"/>
            <a:ext cx="1872000" cy="1305314"/>
            <a:chOff x="7224774" y="2294273"/>
            <a:chExt cx="2617696" cy="853286"/>
          </a:xfrm>
        </p:grpSpPr>
        <p:sp>
          <p:nvSpPr>
            <p:cNvPr id="12" name="Rounded Rectangle 11"/>
            <p:cNvSpPr/>
            <p:nvPr/>
          </p:nvSpPr>
          <p:spPr>
            <a:xfrm flipH="1">
              <a:off x="7224774" y="2316463"/>
              <a:ext cx="2617696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Кафедра обробки металів тиском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flipH="1">
              <a:off x="7261580" y="2294273"/>
              <a:ext cx="595112" cy="3420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37741" y="806588"/>
            <a:ext cx="1872000" cy="1338780"/>
            <a:chOff x="4875244" y="1832542"/>
            <a:chExt cx="2617696" cy="888167"/>
          </a:xfrm>
        </p:grpSpPr>
        <p:sp>
          <p:nvSpPr>
            <p:cNvPr id="14" name="Rounded Rectangle 13"/>
            <p:cNvSpPr/>
            <p:nvPr/>
          </p:nvSpPr>
          <p:spPr>
            <a:xfrm flipH="1">
              <a:off x="4875244" y="1889613"/>
              <a:ext cx="2617696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</a:t>
              </a:r>
              <a:r>
                <a:rPr lang="uk-UA" sz="1300" dirty="0" err="1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афедра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технології машинобудування</a:t>
              </a:r>
              <a:endParaRPr lang="uk-UA" sz="1300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4894881" y="1832542"/>
              <a:ext cx="475875" cy="3471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6334" y="1393004"/>
            <a:ext cx="1879982" cy="3866393"/>
            <a:chOff x="564560" y="1497729"/>
            <a:chExt cx="2279663" cy="3314213"/>
          </a:xfrm>
        </p:grpSpPr>
        <p:sp>
          <p:nvSpPr>
            <p:cNvPr id="42" name="Rounded Rectangle 41"/>
            <p:cNvSpPr/>
            <p:nvPr/>
          </p:nvSpPr>
          <p:spPr>
            <a:xfrm flipH="1">
              <a:off x="564560" y="1497729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5" name="Rectangle 44"/>
            <p:cNvSpPr/>
            <p:nvPr/>
          </p:nvSpPr>
          <p:spPr>
            <a:xfrm flipH="1">
              <a:off x="607807" y="1628165"/>
              <a:ext cx="2236416" cy="163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спеціальність </a:t>
              </a:r>
              <a:r>
                <a:rPr lang="uk-UA" sz="1100" b="1" dirty="0">
                  <a:solidFill>
                    <a:srgbClr val="0066CC"/>
                  </a:solidFill>
                </a:rPr>
                <a:t>133</a:t>
              </a:r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 </a:t>
              </a:r>
              <a:br>
                <a:rPr lang="uk-UA" sz="1200" dirty="0">
                  <a:solidFill>
                    <a:srgbClr val="000000"/>
                  </a:solidFill>
                  <a:latin typeface="Roboto Condensed"/>
                </a:rPr>
              </a:br>
              <a:r>
                <a:rPr lang="uk-UA" sz="1100" b="1" dirty="0">
                  <a:solidFill>
                    <a:srgbClr val="0066CC"/>
                  </a:solidFill>
                </a:rPr>
                <a:t>«Галузеве машинобудування»</a:t>
              </a:r>
            </a:p>
            <a:p>
              <a:endParaRPr lang="uk-UA" sz="1200" dirty="0">
                <a:solidFill>
                  <a:srgbClr val="000000"/>
                </a:solidFill>
                <a:latin typeface="Roboto Condensed"/>
              </a:endParaRPr>
            </a:p>
            <a:p>
              <a:r>
                <a:rPr lang="uk-UA" sz="1200" dirty="0">
                  <a:solidFill>
                    <a:srgbClr val="000000"/>
                  </a:solidFill>
                  <a:latin typeface="Roboto Condensed"/>
                </a:rPr>
                <a:t>освітня програма:</a:t>
              </a:r>
              <a:br>
                <a:rPr lang="uk-UA" sz="1200" dirty="0">
                  <a:solidFill>
                    <a:srgbClr val="000000"/>
                  </a:solidFill>
                  <a:latin typeface="Roboto Condensed"/>
                </a:rPr>
              </a:b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«</a:t>
              </a:r>
              <a:r>
                <a:rPr lang="uk-UA" sz="1200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Підйомно</a:t>
              </a:r>
              <a:r>
                <a:rPr lang="uk-UA" sz="1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 Condensed"/>
                </a:rPr>
                <a:t>-транспортні, дорожні, будівельні, меліоративні машини і обладнання»</a:t>
              </a:r>
            </a:p>
          </p:txBody>
        </p:sp>
        <p:sp>
          <p:nvSpPr>
            <p:cNvPr id="46" name="Round Same Side Corner Rectangle 45"/>
            <p:cNvSpPr/>
            <p:nvPr/>
          </p:nvSpPr>
          <p:spPr>
            <a:xfrm flipH="1" flipV="1">
              <a:off x="564560" y="4161519"/>
              <a:ext cx="2229318" cy="628827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8" name="Rectangle 47">
              <a:hlinkClick r:id="rId9" action="ppaction://hlinksldjump"/>
            </p:cNvPr>
            <p:cNvSpPr/>
            <p:nvPr/>
          </p:nvSpPr>
          <p:spPr>
            <a:xfrm flipH="1">
              <a:off x="607805" y="4600885"/>
              <a:ext cx="2137331" cy="211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67305" y="518557"/>
            <a:ext cx="1872000" cy="1315833"/>
            <a:chOff x="2525485" y="1467659"/>
            <a:chExt cx="2617696" cy="873912"/>
          </a:xfrm>
        </p:grpSpPr>
        <p:sp>
          <p:nvSpPr>
            <p:cNvPr id="16" name="Rounded Rectangle 15"/>
            <p:cNvSpPr/>
            <p:nvPr/>
          </p:nvSpPr>
          <p:spPr>
            <a:xfrm flipH="1">
              <a:off x="2525485" y="1510475"/>
              <a:ext cx="2617696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</a:rPr>
                <a:t>   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металорізальних верстатів та інструментів</a:t>
              </a:r>
              <a:endParaRPr lang="uk-UA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2557218" y="1467659"/>
              <a:ext cx="595112" cy="3474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4317" y="260648"/>
            <a:ext cx="1872000" cy="1314192"/>
            <a:chOff x="175727" y="1084595"/>
            <a:chExt cx="2617924" cy="865091"/>
          </a:xfrm>
        </p:grpSpPr>
        <p:sp>
          <p:nvSpPr>
            <p:cNvPr id="44" name="Rounded Rectangle 43"/>
            <p:cNvSpPr/>
            <p:nvPr/>
          </p:nvSpPr>
          <p:spPr>
            <a:xfrm flipH="1">
              <a:off x="175727" y="1118590"/>
              <a:ext cx="2617924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Кафедра деталей машин і </a:t>
              </a:r>
              <a:r>
                <a:rPr lang="uk-UA" sz="1300" dirty="0" err="1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підйомно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-транспортних механізмів</a:t>
              </a:r>
              <a:endParaRPr lang="uk-UA" sz="1300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H="1">
              <a:off x="175727" y="1084595"/>
              <a:ext cx="595113" cy="34441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 flipH="1">
            <a:off x="7101300" y="116632"/>
            <a:ext cx="3759232" cy="1063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3600" spc="-56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Машинобудівний факультет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185373" y="1393611"/>
            <a:ext cx="1872000" cy="1306175"/>
            <a:chOff x="9574302" y="2706511"/>
            <a:chExt cx="2617696" cy="867896"/>
          </a:xfrm>
        </p:grpSpPr>
        <p:sp>
          <p:nvSpPr>
            <p:cNvPr id="10" name="Rounded Rectangle 9"/>
            <p:cNvSpPr/>
            <p:nvPr/>
          </p:nvSpPr>
          <p:spPr>
            <a:xfrm flipH="1">
              <a:off x="9574302" y="2743311"/>
              <a:ext cx="2617696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Кафедра технології авіаційних двигунів</a:t>
              </a:r>
            </a:p>
            <a:p>
              <a:pPr lvl="1"/>
              <a:endParaRPr lang="uk-UA" sz="1400" dirty="0">
                <a:solidFill>
                  <a:schemeClr val="accent4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flipH="1">
              <a:off x="9612784" y="2706511"/>
              <a:ext cx="622175" cy="3476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</a:endParaRPr>
            </a:p>
          </p:txBody>
        </p:sp>
      </p:grpSp>
      <p:grpSp>
        <p:nvGrpSpPr>
          <p:cNvPr id="53" name="Group 25"/>
          <p:cNvGrpSpPr/>
          <p:nvPr/>
        </p:nvGrpSpPr>
        <p:grpSpPr>
          <a:xfrm>
            <a:off x="10207118" y="2828160"/>
            <a:ext cx="1865546" cy="3841200"/>
            <a:chOff x="9962678" y="2977554"/>
            <a:chExt cx="2261780" cy="3292618"/>
          </a:xfrm>
        </p:grpSpPr>
        <p:sp>
          <p:nvSpPr>
            <p:cNvPr id="54" name="Rounded Rectangle 6"/>
            <p:cNvSpPr/>
            <p:nvPr/>
          </p:nvSpPr>
          <p:spPr>
            <a:xfrm flipH="1">
              <a:off x="9962678" y="2977554"/>
              <a:ext cx="2229320" cy="3292618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5" name="Rectangle 16"/>
            <p:cNvSpPr/>
            <p:nvPr/>
          </p:nvSpPr>
          <p:spPr>
            <a:xfrm flipH="1">
              <a:off x="10013800" y="3160069"/>
              <a:ext cx="2210658" cy="949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uk-UA" sz="1100" b="1" dirty="0">
                  <a:solidFill>
                    <a:srgbClr val="0066CC"/>
                  </a:solidFill>
                </a:rPr>
                <a:t>Кафедра вищої математики - одна з базових загальноосвітніх кафедр в технічному вузі</a:t>
              </a:r>
            </a:p>
          </p:txBody>
        </p:sp>
        <p:sp>
          <p:nvSpPr>
            <p:cNvPr id="56" name="Round Same Side Corner Rectangle 17"/>
            <p:cNvSpPr/>
            <p:nvPr/>
          </p:nvSpPr>
          <p:spPr>
            <a:xfrm flipH="1" flipV="1">
              <a:off x="9962679" y="5700570"/>
              <a:ext cx="2229318" cy="569601"/>
            </a:xfrm>
            <a:prstGeom prst="round2SameRect">
              <a:avLst>
                <a:gd name="adj1" fmla="val 30456"/>
                <a:gd name="adj2" fmla="val 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8" name="Rectangle 19">
              <a:hlinkClick r:id="" action="ppaction://noaction"/>
            </p:cNvPr>
            <p:cNvSpPr/>
            <p:nvPr/>
          </p:nvSpPr>
          <p:spPr>
            <a:xfrm flipH="1">
              <a:off x="9988218" y="6059115"/>
              <a:ext cx="2203779" cy="21105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переглянути</a:t>
              </a:r>
            </a:p>
          </p:txBody>
        </p:sp>
      </p:grpSp>
      <p:grpSp>
        <p:nvGrpSpPr>
          <p:cNvPr id="60" name="Group 50"/>
          <p:cNvGrpSpPr/>
          <p:nvPr/>
        </p:nvGrpSpPr>
        <p:grpSpPr>
          <a:xfrm>
            <a:off x="10200664" y="1681643"/>
            <a:ext cx="1872000" cy="1306175"/>
            <a:chOff x="9574302" y="2706511"/>
            <a:chExt cx="2617696" cy="867896"/>
          </a:xfrm>
        </p:grpSpPr>
        <p:sp>
          <p:nvSpPr>
            <p:cNvPr id="61" name="Rounded Rectangle 9"/>
            <p:cNvSpPr/>
            <p:nvPr/>
          </p:nvSpPr>
          <p:spPr>
            <a:xfrm flipH="1">
              <a:off x="9574302" y="2743311"/>
              <a:ext cx="2617696" cy="831096"/>
            </a:xfrm>
            <a:prstGeom prst="roundRect">
              <a:avLst>
                <a:gd name="adj" fmla="val 9132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Кафедра </a:t>
              </a:r>
            </a:p>
            <a:p>
              <a:pPr marL="0" lvl="1" algn="ctr"/>
              <a:r>
                <a:rPr lang="uk-UA" sz="1300" dirty="0">
                  <a:solidFill>
                    <a:schemeClr val="accent4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вищої математики</a:t>
              </a:r>
            </a:p>
            <a:p>
              <a:pPr lvl="1"/>
              <a:endParaRPr lang="uk-UA" sz="1400" dirty="0">
                <a:solidFill>
                  <a:schemeClr val="accent4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ectangle 35"/>
            <p:cNvSpPr/>
            <p:nvPr/>
          </p:nvSpPr>
          <p:spPr>
            <a:xfrm flipH="1">
              <a:off x="9612784" y="2706511"/>
              <a:ext cx="622175" cy="3476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endParaRPr lang="uk-UA" sz="2800" dirty="0">
                <a:solidFill>
                  <a:srgbClr val="002060"/>
                </a:solidFill>
                <a:latin typeface="Designball-edu-02" pitchFamily="2" charset="0"/>
              </a:endParaRPr>
            </a:p>
          </p:txBody>
        </p:sp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3672BA"/>
              </a:clrFrom>
              <a:clrTo>
                <a:srgbClr val="3672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10" y="3998720"/>
            <a:ext cx="845046" cy="106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Рисунок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2" y="3690484"/>
            <a:ext cx="1389144" cy="89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Рисунок 1">
            <a:extLst>
              <a:ext uri="{FF2B5EF4-FFF2-40B4-BE49-F238E27FC236}">
                <a16:creationId xmlns:a16="http://schemas.microsoft.com/office/drawing/2014/main" id="{D2D86B01-3A4D-4EFE-81C8-8FD5B8870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87" y="4561975"/>
            <a:ext cx="1043004" cy="127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A2C05AE-7891-4425-AEC5-3C69A74DA60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4E71B5"/>
              </a:clrFrom>
              <a:clrTo>
                <a:srgbClr val="4E71B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3440" y="4193893"/>
            <a:ext cx="1053222" cy="112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D729876-E692-4C87-B090-83FDAD3E5E9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14874">
            <a:off x="8895997" y="5429547"/>
            <a:ext cx="1041110" cy="60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E74C411-8A4F-4AE8-A3E5-120FCB6F67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10598" y="44624"/>
            <a:ext cx="1034074" cy="121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" name="Picture 8">
            <a:extLst>
              <a:ext uri="{FF2B5EF4-FFF2-40B4-BE49-F238E27FC236}">
                <a16:creationId xmlns:a16="http://schemas.microsoft.com/office/drawing/2014/main" id="{D247813C-5DF5-47FB-8677-8DF545FABC7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18930" y="70074"/>
            <a:ext cx="839960" cy="1007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E1757F-085A-418E-B011-15AD875930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997" y="342912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Що таке інтеграл - mathematics for students">
            <a:extLst>
              <a:ext uri="{FF2B5EF4-FFF2-40B4-BE49-F238E27FC236}">
                <a16:creationId xmlns:a16="http://schemas.microsoft.com/office/drawing/2014/main" id="{74400C6D-7EF3-45F7-B1AC-9BCC629A2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61" y="4149080"/>
            <a:ext cx="1037810" cy="91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7089C64-B3AE-4AD3-AA7C-F1CFE850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233" y="5167495"/>
            <a:ext cx="985678" cy="98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21584DB-CD2B-4FF9-956E-3F457B0C6B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4175" y="645739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AA4F733-9946-449E-8D37-CD99F559C4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426" y="961312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F3567B5-3EE4-47F8-B3A1-D915A28A51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34957" y="1282924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1DD2728-6FF3-47C1-87AB-FFAA77655C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4530" y="1503133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CBC22D7-7843-4356-A498-6BD5B0DFEE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47591" y="1761323"/>
            <a:ext cx="225830" cy="2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607161"/>
      </p:ext>
    </p:extLst>
  </p:cSld>
  <p:clrMapOvr>
    <a:masterClrMapping/>
  </p:clrMapOvr>
  <p:transition advTm="26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hlinkClick r:id="rId2" action="ppaction://hlinksldjump"/>
            <a:extLst>
              <a:ext uri="{FF2B5EF4-FFF2-40B4-BE49-F238E27FC236}">
                <a16:creationId xmlns:a16="http://schemas.microsoft.com/office/drawing/2014/main" id="{810FA03F-5A1C-4D9B-BD09-0B53CC179AF4}"/>
              </a:ext>
            </a:extLst>
          </p:cNvPr>
          <p:cNvSpPr txBox="1">
            <a:spLocks/>
          </p:cNvSpPr>
          <p:nvPr/>
        </p:nvSpPr>
        <p:spPr>
          <a:xfrm flipH="1">
            <a:off x="3461706" y="44624"/>
            <a:ext cx="5268588" cy="557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3200" spc="-56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Машинобудівний факультет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1D1F21-1470-493C-86CF-4E5D812C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8" y="123048"/>
            <a:ext cx="2177637" cy="255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4E52E11-CC3C-469D-9604-C9F223AFC30B}"/>
              </a:ext>
            </a:extLst>
          </p:cNvPr>
          <p:cNvSpPr txBox="1"/>
          <p:nvPr/>
        </p:nvSpPr>
        <p:spPr>
          <a:xfrm>
            <a:off x="2412870" y="476672"/>
            <a:ext cx="6343705" cy="229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15000"/>
              </a:lnSpc>
              <a:spcAft>
                <a:spcPts val="0"/>
              </a:spcAft>
            </a:pP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 належить до числа найстаріших в університеті. </a:t>
            </a:r>
            <a:b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Невдовзі після реорганізації в 1930 р. Запорізького індустріального технікуму в інститут в ньому відкривається факультет сільськогосподарського машинобудування.</a:t>
            </a:r>
          </a:p>
          <a:p>
            <a:pPr indent="355600" algn="just">
              <a:lnSpc>
                <a:spcPct val="115000"/>
              </a:lnSpc>
              <a:spcAft>
                <a:spcPts val="0"/>
              </a:spcAft>
            </a:pP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перші десятиліття своєї історії факультет цілком був спрямований на задоволення потреб вітчизняного виробництва сільськогосподарських машин.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0" name="Picture 7" descr="Александровск техническое училище">
            <a:extLst>
              <a:ext uri="{FF2B5EF4-FFF2-40B4-BE49-F238E27FC236}">
                <a16:creationId xmlns:a16="http://schemas.microsoft.com/office/drawing/2014/main" id="{88A51F94-D778-486E-9A05-B9CBC0D4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36" y="328905"/>
            <a:ext cx="3140827" cy="2043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658E546-A5D5-4D8A-92C3-DCF395C3870F}"/>
              </a:ext>
            </a:extLst>
          </p:cNvPr>
          <p:cNvSpPr txBox="1"/>
          <p:nvPr/>
        </p:nvSpPr>
        <p:spPr>
          <a:xfrm>
            <a:off x="2484879" y="2708920"/>
            <a:ext cx="6245415" cy="197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15000"/>
              </a:lnSpc>
              <a:spcAft>
                <a:spcPts val="0"/>
              </a:spcAft>
            </a:pP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час існування факультету помітно змінилася його спеціалізація. Поступово варіювалися назви спеціальностей факультету, збільшувалася їхня кількість від однієї (1946 р.) до шести на </a:t>
            </a:r>
            <a:r>
              <a:rPr lang="uk-UA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сьогодняшний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день. Свою сучасну структуру і назву факультет отримав на початку 50-х років, після проведеної в цей час реорганізації  інституту.       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5" name="Picture 27" descr="IMG_7876">
            <a:extLst>
              <a:ext uri="{FF2B5EF4-FFF2-40B4-BE49-F238E27FC236}">
                <a16:creationId xmlns:a16="http://schemas.microsoft.com/office/drawing/2014/main" id="{4E477749-F7D9-4EBA-8079-11D4E19F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780929"/>
            <a:ext cx="2173859" cy="1863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C3A0296-BD65-491B-A942-3896C674A119}"/>
              </a:ext>
            </a:extLst>
          </p:cNvPr>
          <p:cNvSpPr txBox="1"/>
          <p:nvPr/>
        </p:nvSpPr>
        <p:spPr>
          <a:xfrm>
            <a:off x="166323" y="4602949"/>
            <a:ext cx="8590252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15000"/>
              </a:lnSpc>
              <a:spcAft>
                <a:spcPts val="0"/>
              </a:spcAft>
            </a:pP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факультет складається з 5 профілюючих кафедр («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машинобудування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авіаційних двигунів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Металорізальні верстати та інструмент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Деталі машин і </a:t>
            </a:r>
            <a:r>
              <a:rPr lang="uk-UA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підйомно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-транспортні механізми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Обробка металів тиском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і загальноосвітня кафедра («</a:t>
            </a:r>
            <a:r>
              <a:rPr lang="uk-U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Вища математика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»).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CFFB4E-F100-4115-AF0A-6C14B6780384}"/>
              </a:ext>
            </a:extLst>
          </p:cNvPr>
          <p:cNvSpPr txBox="1"/>
          <p:nvPr/>
        </p:nvSpPr>
        <p:spPr>
          <a:xfrm>
            <a:off x="115558" y="5864142"/>
            <a:ext cx="11900260" cy="1021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Професорсько - викладацький склад факультету 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особи  з яких зі ступенями та званнями 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факультеті працюють 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академіків та член – кореспондентів галузевих Академій наук , 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лауреата державної премії в галузі науки та техніки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C3A8147E-BDBF-48C8-9B3E-7A5263537FC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998193" y="2382255"/>
            <a:ext cx="1008111" cy="1209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B865CC-F246-4283-AD3B-C305893D4FA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77" y="3624978"/>
            <a:ext cx="3140827" cy="2115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428672"/>
      </p:ext>
    </p:extLst>
  </p:cSld>
  <p:clrMapOvr>
    <a:masterClrMapping/>
  </p:clrMapOvr>
  <p:transition advTm="20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40C9683-588C-4658-8A15-C5122049D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7" r="84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BB69026-1F42-439A-B177-DBD3D96A3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225" y="140489"/>
            <a:ext cx="865390" cy="1093075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36F773E7-FA2A-46B0-8DC9-D2727DC9C6B7}"/>
              </a:ext>
            </a:extLst>
          </p:cNvPr>
          <p:cNvSpPr txBox="1"/>
          <p:nvPr/>
        </p:nvSpPr>
        <p:spPr>
          <a:xfrm>
            <a:off x="2457480" y="148115"/>
            <a:ext cx="864050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 defTabSz="228554">
              <a:defRPr sz="2800" b="1">
                <a:solidFill>
                  <a:schemeClr val="bg1">
                    <a:lumMod val="75000"/>
                  </a:schemeClr>
                </a:solidFill>
                <a:latin typeface="Century Gothic"/>
              </a:defRPr>
            </a:lvl1pPr>
          </a:lstStyle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«Металорізальних верстатів та інструментів»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AA87FF-8821-411A-8ADC-883A6FD67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3" y="42547"/>
            <a:ext cx="818412" cy="96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AutoShape 10">
            <a:extLst>
              <a:ext uri="{FF2B5EF4-FFF2-40B4-BE49-F238E27FC236}">
                <a16:creationId xmlns:a16="http://schemas.microsoft.com/office/drawing/2014/main" id="{4E532821-4B5D-4AC1-9843-2120F9CC74F4}"/>
              </a:ext>
            </a:extLst>
          </p:cNvPr>
          <p:cNvSpPr/>
          <p:nvPr/>
        </p:nvSpPr>
        <p:spPr>
          <a:xfrm>
            <a:off x="2135560" y="6311797"/>
            <a:ext cx="8778481" cy="439169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9A20AAA0-B941-4B6B-85A7-A7D6656A27D9}"/>
              </a:ext>
            </a:extLst>
          </p:cNvPr>
          <p:cNvSpPr/>
          <p:nvPr/>
        </p:nvSpPr>
        <p:spPr>
          <a:xfrm>
            <a:off x="2036027" y="6256457"/>
            <a:ext cx="8797055" cy="4093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B84523-8CDB-42EF-9262-22BE00F77ADE}"/>
              </a:ext>
            </a:extLst>
          </p:cNvPr>
          <p:cNvSpPr txBox="1"/>
          <p:nvPr/>
        </p:nvSpPr>
        <p:spPr>
          <a:xfrm>
            <a:off x="2135560" y="6337761"/>
            <a:ext cx="858652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spc="-21" dirty="0" err="1">
                <a:solidFill>
                  <a:srgbClr val="0070C0"/>
                </a:solidFill>
                <a:latin typeface="HK Grotesk Bold"/>
                <a:cs typeface="+mn-cs"/>
              </a:rPr>
              <a:t>Деталі</a:t>
            </a:r>
            <a:r>
              <a:rPr lang="en-US" sz="2133" spc="-21" dirty="0">
                <a:solidFill>
                  <a:srgbClr val="0070C0"/>
                </a:solidFill>
                <a:latin typeface="HK Grotesk Bold"/>
                <a:cs typeface="+mn-cs"/>
              </a:rPr>
              <a:t>: https://zp.edu.ua/kafedra-metalorizalnih-verstativ-ta-instrumentiv</a:t>
            </a:r>
          </a:p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endParaRPr lang="en-US" sz="2133" spc="-21" dirty="0">
              <a:solidFill>
                <a:srgbClr val="0070C0"/>
              </a:solidFill>
              <a:latin typeface="HK Grotesk Bold"/>
              <a:cs typeface="+mn-cs"/>
            </a:endParaRPr>
          </a:p>
        </p:txBody>
      </p:sp>
      <p:sp>
        <p:nvSpPr>
          <p:cNvPr id="25" name="AutoShape 13">
            <a:extLst>
              <a:ext uri="{FF2B5EF4-FFF2-40B4-BE49-F238E27FC236}">
                <a16:creationId xmlns:a16="http://schemas.microsoft.com/office/drawing/2014/main" id="{1C4CB20E-EC27-408F-BEDE-AABDE61B54A2}"/>
              </a:ext>
            </a:extLst>
          </p:cNvPr>
          <p:cNvSpPr/>
          <p:nvPr/>
        </p:nvSpPr>
        <p:spPr>
          <a:xfrm>
            <a:off x="481252" y="1510349"/>
            <a:ext cx="5463425" cy="4089451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6" name="AutoShape 14">
            <a:extLst>
              <a:ext uri="{FF2B5EF4-FFF2-40B4-BE49-F238E27FC236}">
                <a16:creationId xmlns:a16="http://schemas.microsoft.com/office/drawing/2014/main" id="{3A0A1D6F-8862-42B1-8D7E-7775C277BDD9}"/>
              </a:ext>
            </a:extLst>
          </p:cNvPr>
          <p:cNvSpPr/>
          <p:nvPr/>
        </p:nvSpPr>
        <p:spPr>
          <a:xfrm>
            <a:off x="335360" y="1394847"/>
            <a:ext cx="5498028" cy="41097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D3DFDA68-36C9-4172-8E6D-FB99B1103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91" y="1682798"/>
            <a:ext cx="5367237" cy="34474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0960" tIns="30480" rIns="6096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60328" defTabSz="609630"/>
            <a:r>
              <a:rPr lang="uk-UA" altLang="ru-RU" sz="1600" b="1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133 Галузеве машинобудування</a:t>
            </a:r>
          </a:p>
          <a:p>
            <a:pPr indent="60328" defTabSz="609630"/>
            <a: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освітня програма:</a:t>
            </a:r>
            <a:b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800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Металорізальні</a:t>
            </a:r>
            <a:r>
              <a:rPr lang="ru-RU" sz="1800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верстати</a:t>
            </a:r>
            <a:r>
              <a:rPr lang="ru-RU" sz="1800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1800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</a:t>
            </a: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indent="60328" defTabSz="609630"/>
            <a:endParaRPr lang="uk-UA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ru-RU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ПРОФЕСІЇ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розробки керуючих програм для новітніх верстатів з ЧПК  в тому числі на основі 3</a:t>
            </a:r>
            <a:r>
              <a:rPr lang="en-US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моделювання об'єктів;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 та обслуговування сучасних багатоцільових та багатофункціональних верстатів, технологічного обладнання та інструментів;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розробки технологічних процесів та управління виробничими процесами.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Випускники магістратури можуть займатися дослідницькою та викладацькою діяльністю.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2EA083-958C-43FF-A20E-6F3645787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59" y="5725034"/>
            <a:ext cx="4310506" cy="382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384" y="1394847"/>
            <a:ext cx="2999193" cy="1645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213" y="1347653"/>
            <a:ext cx="2406402" cy="1796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420" y="3333269"/>
            <a:ext cx="3339571" cy="20853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953" y="3643150"/>
            <a:ext cx="21621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2872"/>
      </p:ext>
    </p:extLst>
  </p:cSld>
  <p:clrMapOvr>
    <a:masterClrMapping/>
  </p:clrMapOvr>
  <p:transition advTm="207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30BDF9-69B5-48E3-9313-092F9E68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36" b="27474"/>
          <a:stretch/>
        </p:blipFill>
        <p:spPr>
          <a:xfrm>
            <a:off x="0" y="0"/>
            <a:ext cx="12192000" cy="6936102"/>
          </a:xfrm>
          <a:prstGeom prst="rect">
            <a:avLst/>
          </a:prstGeom>
        </p:spPr>
      </p:pic>
      <p:sp>
        <p:nvSpPr>
          <p:cNvPr id="41" name="AutoShape 10">
            <a:extLst>
              <a:ext uri="{FF2B5EF4-FFF2-40B4-BE49-F238E27FC236}">
                <a16:creationId xmlns:a16="http://schemas.microsoft.com/office/drawing/2014/main" id="{5C86B687-060B-40BE-912C-25557CF53FB6}"/>
              </a:ext>
            </a:extLst>
          </p:cNvPr>
          <p:cNvSpPr/>
          <p:nvPr/>
        </p:nvSpPr>
        <p:spPr>
          <a:xfrm>
            <a:off x="1731036" y="6274145"/>
            <a:ext cx="9628698" cy="439169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6848966A-7420-46A7-B048-3CB8B1116284}"/>
              </a:ext>
            </a:extLst>
          </p:cNvPr>
          <p:cNvSpPr/>
          <p:nvPr/>
        </p:nvSpPr>
        <p:spPr>
          <a:xfrm>
            <a:off x="1631504" y="6218805"/>
            <a:ext cx="9649072" cy="4093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DDCCBE28-CFFB-45DA-834C-03534FB1F5BA}"/>
              </a:ext>
            </a:extLst>
          </p:cNvPr>
          <p:cNvSpPr txBox="1"/>
          <p:nvPr/>
        </p:nvSpPr>
        <p:spPr>
          <a:xfrm>
            <a:off x="7938943" y="2200261"/>
            <a:ext cx="356725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AE2E8A66-7C5B-4EF4-B3E5-DEE517812AA3}"/>
              </a:ext>
            </a:extLst>
          </p:cNvPr>
          <p:cNvSpPr txBox="1"/>
          <p:nvPr/>
        </p:nvSpPr>
        <p:spPr>
          <a:xfrm>
            <a:off x="7972209" y="5177759"/>
            <a:ext cx="339114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827A201E-4070-4DDB-8159-1CCD80CFD382}"/>
              </a:ext>
            </a:extLst>
          </p:cNvPr>
          <p:cNvSpPr txBox="1"/>
          <p:nvPr/>
        </p:nvSpPr>
        <p:spPr>
          <a:xfrm>
            <a:off x="7211174" y="4159660"/>
            <a:ext cx="442202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CDD27A07-EFC3-4AC3-AA1D-9D9B8E5F6209}"/>
              </a:ext>
            </a:extLst>
          </p:cNvPr>
          <p:cNvSpPr txBox="1"/>
          <p:nvPr/>
        </p:nvSpPr>
        <p:spPr>
          <a:xfrm>
            <a:off x="1731035" y="6300109"/>
            <a:ext cx="9418155" cy="283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-2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K Grotesk Bold"/>
                <a:ea typeface="+mn-ea"/>
                <a:cs typeface="Arial" panose="020B0604020202020204" pitchFamily="34" charset="0"/>
              </a:rPr>
              <a:t>Деталі</a:t>
            </a:r>
            <a:r>
              <a:rPr kumimoji="0" lang="en-US" sz="2133" b="0" i="0" u="none" strike="noStrike" kern="1200" cap="none" spc="-2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K Grotesk Bold"/>
                <a:ea typeface="+mn-ea"/>
                <a:cs typeface="Arial" panose="020B0604020202020204" pitchFamily="34" charset="0"/>
              </a:rPr>
              <a:t>: zp.edu.ua/</a:t>
            </a:r>
            <a:r>
              <a:rPr kumimoji="0" lang="en-US" sz="2133" b="0" i="0" u="none" strike="noStrike" kern="1200" cap="none" spc="-2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K Grotesk Bold"/>
                <a:ea typeface="+mn-ea"/>
                <a:cs typeface="Arial" panose="020B0604020202020204" pitchFamily="34" charset="0"/>
              </a:rPr>
              <a:t>kafedra-detaley-mashin-i-pidyomno-transportnih-mehanizmiv</a:t>
            </a:r>
            <a:endParaRPr kumimoji="0" lang="en-US" sz="2133" b="0" i="0" u="none" strike="noStrike" kern="1200" cap="none" spc="-2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K Grotesk Bold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623DF6FE-A919-43B7-B14A-1A88D1907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3" y="66251"/>
            <a:ext cx="1500479" cy="9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CCC30C-2178-4CAD-BFC7-FEC6C2F70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3" y="42547"/>
            <a:ext cx="818412" cy="96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AutoShape 13">
            <a:extLst>
              <a:ext uri="{FF2B5EF4-FFF2-40B4-BE49-F238E27FC236}">
                <a16:creationId xmlns:a16="http://schemas.microsoft.com/office/drawing/2014/main" id="{384179EB-F500-4962-B29F-C02831AA798C}"/>
              </a:ext>
            </a:extLst>
          </p:cNvPr>
          <p:cNvSpPr/>
          <p:nvPr/>
        </p:nvSpPr>
        <p:spPr>
          <a:xfrm>
            <a:off x="464213" y="1463300"/>
            <a:ext cx="5463425" cy="4089451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429BEE63-3F72-4152-BDAF-965EFB5ED684}"/>
              </a:ext>
            </a:extLst>
          </p:cNvPr>
          <p:cNvSpPr/>
          <p:nvPr/>
        </p:nvSpPr>
        <p:spPr>
          <a:xfrm>
            <a:off x="318321" y="1347798"/>
            <a:ext cx="5498028" cy="41097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B6CF7F1-0904-4D2E-B61F-3FF51F438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52" y="1394689"/>
            <a:ext cx="5367237" cy="39296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0960" tIns="30480" rIns="6096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60328" defTabSz="609630"/>
            <a:r>
              <a:rPr lang="uk-UA" altLang="ru-RU" sz="1600" b="1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133 Галузеве машинобудування</a:t>
            </a:r>
          </a:p>
          <a:p>
            <a:pPr indent="60328" defTabSz="609630"/>
            <a: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освітня програма:</a:t>
            </a:r>
            <a:b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altLang="ru-RU" sz="1733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Підйомно</a:t>
            </a: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-транспортні, дорожні, будівельні, меліоративні машини і обладнання»</a:t>
            </a:r>
          </a:p>
          <a:p>
            <a:pPr indent="60328" defTabSz="609630"/>
            <a:endParaRPr lang="uk-UA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ru-RU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ПРОФЕСІЇ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Проектувальників металевих конструкцій різного призначення;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Підготовка менеджерів із виробництва, поставки та обслуговування спеціальної техніки для виробничих та будівельних підприємств;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Підготовка проект-менеджерів різноманітних напрямів.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 технічних систем, машин, устаткування і технологій машинобудівних виробництв.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Найсучасніша комп'ютеризована конструкторська підготовка.</a:t>
            </a:r>
            <a:endParaRPr lang="ru-RU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3D6C7FE-9CAD-47CD-BAF3-7CD84D232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835" y="-41263"/>
            <a:ext cx="7953820" cy="2117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573" y="1700808"/>
            <a:ext cx="5979371" cy="39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0602"/>
      </p:ext>
    </p:extLst>
  </p:cSld>
  <p:clrMapOvr>
    <a:masterClrMapping/>
  </p:clrMapOvr>
  <p:transition advTm="2088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2A3C0E-2A04-4759-87E2-F08C91197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0"/>
          <a:stretch/>
        </p:blipFill>
        <p:spPr>
          <a:xfrm>
            <a:off x="0" y="-6092"/>
            <a:ext cx="12199381" cy="6872125"/>
          </a:xfrm>
          <a:prstGeom prst="rect">
            <a:avLst/>
          </a:prstGeom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91350E19-C83E-4E92-9C8A-81EBF7DC8290}"/>
              </a:ext>
            </a:extLst>
          </p:cNvPr>
          <p:cNvSpPr txBox="1"/>
          <p:nvPr/>
        </p:nvSpPr>
        <p:spPr>
          <a:xfrm>
            <a:off x="1282810" y="107313"/>
            <a:ext cx="9923575" cy="1000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09630" eaLnBrk="1" fontAlgn="auto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734" spc="-37" dirty="0">
                <a:solidFill>
                  <a:srgbClr val="FFC7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Кафедра</a:t>
            </a:r>
            <a:br>
              <a:rPr lang="uk-UA" sz="3734" spc="-37" dirty="0">
                <a:solidFill>
                  <a:srgbClr val="FFC7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3734" b="1" spc="-37" dirty="0">
                <a:solidFill>
                  <a:srgbClr val="F87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«Обробка металів тиском»</a:t>
            </a:r>
            <a:endParaRPr lang="en-US" sz="3734" b="1" spc="-37" dirty="0">
              <a:solidFill>
                <a:srgbClr val="F873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utoShape 13">
            <a:extLst>
              <a:ext uri="{FF2B5EF4-FFF2-40B4-BE49-F238E27FC236}">
                <a16:creationId xmlns:a16="http://schemas.microsoft.com/office/drawing/2014/main" id="{0ABED436-A985-4452-BE85-25086C27D031}"/>
              </a:ext>
            </a:extLst>
          </p:cNvPr>
          <p:cNvSpPr/>
          <p:nvPr/>
        </p:nvSpPr>
        <p:spPr>
          <a:xfrm>
            <a:off x="508744" y="1415004"/>
            <a:ext cx="5463425" cy="4089451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46" name="AutoShape 14">
            <a:extLst>
              <a:ext uri="{FF2B5EF4-FFF2-40B4-BE49-F238E27FC236}">
                <a16:creationId xmlns:a16="http://schemas.microsoft.com/office/drawing/2014/main" id="{CF76ACCA-1D9B-4A37-8193-E1218C423606}"/>
              </a:ext>
            </a:extLst>
          </p:cNvPr>
          <p:cNvSpPr/>
          <p:nvPr/>
        </p:nvSpPr>
        <p:spPr>
          <a:xfrm>
            <a:off x="362852" y="1299502"/>
            <a:ext cx="5498028" cy="41097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A15B49B4-9466-4EB4-8CF0-88EAFDE91F26}"/>
              </a:ext>
            </a:extLst>
          </p:cNvPr>
          <p:cNvSpPr txBox="1"/>
          <p:nvPr/>
        </p:nvSpPr>
        <p:spPr>
          <a:xfrm>
            <a:off x="7326435" y="2147743"/>
            <a:ext cx="417976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rgbClr val="FFFFFF"/>
              </a:solidFill>
              <a:latin typeface="Verdana"/>
              <a:cs typeface="+mn-cs"/>
            </a:endParaRP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id="{3857F540-BD87-444E-9A0C-AF774859C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83" y="1459277"/>
            <a:ext cx="5367237" cy="37038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0960" tIns="30480" rIns="6096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60328" defTabSz="609630"/>
            <a:r>
              <a:rPr lang="uk-UA" altLang="ru-RU" sz="1600" b="1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 «Прикладна механіка»</a:t>
            </a:r>
            <a:endParaRPr lang="ru-RU" altLang="ru-RU" sz="2133" b="1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освітня програма:</a:t>
            </a:r>
            <a:b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«Обладнання та технології пластичного формування конструкцій машинобудування»</a:t>
            </a:r>
          </a:p>
          <a:p>
            <a:pPr indent="60328" defTabSz="609630"/>
            <a:endParaRPr lang="uk-UA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ru-RU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ПРОФЕСІЇ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 технічних систем, машин, устаткування і технологій машинобудівних виробництв.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Прогнозування експлуатаційних властивостей технічних систем.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Проектування, дослідження та розробка технологій виготовлення і складання елементів машин та конструкцій.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Використання комп’ютеризованих систем проектування (CAD), підготовки виробництва (САМ) та інженерних досліджень (CAE).</a:t>
            </a:r>
            <a:endParaRPr lang="ru-RU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Рисунок 1">
            <a:extLst>
              <a:ext uri="{FF2B5EF4-FFF2-40B4-BE49-F238E27FC236}">
                <a16:creationId xmlns:a16="http://schemas.microsoft.com/office/drawing/2014/main" id="{D2D86B01-3A4D-4EFE-81C8-8FD5B8870C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181" y="120671"/>
            <a:ext cx="876037" cy="1072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10">
            <a:extLst>
              <a:ext uri="{FF2B5EF4-FFF2-40B4-BE49-F238E27FC236}">
                <a16:creationId xmlns:a16="http://schemas.microsoft.com/office/drawing/2014/main" id="{485B0511-675D-4568-B6C5-1D299CA821CE}"/>
              </a:ext>
            </a:extLst>
          </p:cNvPr>
          <p:cNvSpPr/>
          <p:nvPr/>
        </p:nvSpPr>
        <p:spPr>
          <a:xfrm>
            <a:off x="2182333" y="6274145"/>
            <a:ext cx="8306155" cy="439169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55C54E9F-2229-43B0-A380-0008D82BD8A2}"/>
              </a:ext>
            </a:extLst>
          </p:cNvPr>
          <p:cNvSpPr/>
          <p:nvPr/>
        </p:nvSpPr>
        <p:spPr>
          <a:xfrm>
            <a:off x="2082801" y="6218805"/>
            <a:ext cx="8323730" cy="4093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7A7E0E8F-9BFE-4CE2-AA8C-B2152556644D}"/>
              </a:ext>
            </a:extLst>
          </p:cNvPr>
          <p:cNvSpPr txBox="1"/>
          <p:nvPr/>
        </p:nvSpPr>
        <p:spPr>
          <a:xfrm>
            <a:off x="2182333" y="6300109"/>
            <a:ext cx="8124530" cy="56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spc="-21" dirty="0" err="1">
                <a:solidFill>
                  <a:srgbClr val="0070C0"/>
                </a:solidFill>
                <a:latin typeface="HK Grotesk Bold"/>
                <a:cs typeface="+mn-cs"/>
              </a:rPr>
              <a:t>Деталі</a:t>
            </a:r>
            <a:r>
              <a:rPr lang="en-US" sz="2133" spc="-21" dirty="0">
                <a:solidFill>
                  <a:srgbClr val="0070C0"/>
                </a:solidFill>
                <a:latin typeface="HK Grotesk Bold"/>
                <a:cs typeface="+mn-cs"/>
              </a:rPr>
              <a:t>: </a:t>
            </a:r>
            <a:r>
              <a:rPr lang="ru-RU" sz="2133" spc="-21" dirty="0">
                <a:solidFill>
                  <a:srgbClr val="0070C0"/>
                </a:solidFill>
                <a:latin typeface="HK Grotesk Bold"/>
                <a:cs typeface="+mn-cs"/>
              </a:rPr>
              <a:t>https://zp.edu.ua/kafedra-obrobki-metaliv-tiskom</a:t>
            </a:r>
          </a:p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endParaRPr lang="en-US" sz="2133" spc="-21" dirty="0">
              <a:solidFill>
                <a:srgbClr val="0070C0"/>
              </a:solidFill>
              <a:latin typeface="HK Grotesk Bold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A096E21-185A-4077-A2A6-AE6B00C71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3" y="42547"/>
            <a:ext cx="818412" cy="96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3" descr="Logo_Ascon">
            <a:extLst>
              <a:ext uri="{FF2B5EF4-FFF2-40B4-BE49-F238E27FC236}">
                <a16:creationId xmlns:a16="http://schemas.microsoft.com/office/drawing/2014/main" id="{27490492-F44A-4849-9A17-FF18D33B6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4637"/>
          <a:stretch/>
        </p:blipFill>
        <p:spPr bwMode="auto">
          <a:xfrm>
            <a:off x="4563317" y="5730310"/>
            <a:ext cx="1093693" cy="38295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Logo_SolidWorks">
            <a:extLst>
              <a:ext uri="{FF2B5EF4-FFF2-40B4-BE49-F238E27FC236}">
                <a16:creationId xmlns:a16="http://schemas.microsoft.com/office/drawing/2014/main" id="{D82F01AC-086F-4A2D-9F49-807AC164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13" y="5730311"/>
            <a:ext cx="1350038" cy="38295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">
            <a:extLst>
              <a:ext uri="{FF2B5EF4-FFF2-40B4-BE49-F238E27FC236}">
                <a16:creationId xmlns:a16="http://schemas.microsoft.com/office/drawing/2014/main" id="{F3E0AA3B-0BE9-468E-A2A5-DD01259BB1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59" y="5730310"/>
            <a:ext cx="1281550" cy="38295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9FDB31-2180-4D1B-86E4-E849711A8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1819" y="5731154"/>
            <a:ext cx="1339703" cy="38211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6112" y="1606327"/>
            <a:ext cx="3019425" cy="1724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6872" y="3789888"/>
            <a:ext cx="2743439" cy="1565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845" y="1537691"/>
            <a:ext cx="2374602" cy="1331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0908" y="3157990"/>
            <a:ext cx="3038475" cy="11620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6867" y="4460921"/>
            <a:ext cx="2870376" cy="16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33286"/>
      </p:ext>
    </p:extLst>
  </p:cSld>
  <p:clrMapOvr>
    <a:masterClrMapping/>
  </p:clrMapOvr>
  <p:transition advTm="20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96F84E7-7F0F-4B8C-BFFF-4759D2E02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3" b="19285"/>
          <a:stretch/>
        </p:blipFill>
        <p:spPr>
          <a:xfrm>
            <a:off x="0" y="0"/>
            <a:ext cx="12174240" cy="685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CA467C4-C052-45A5-9507-7B4D1221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888" y="81668"/>
            <a:ext cx="1055538" cy="1125182"/>
          </a:xfrm>
          <a:prstGeom prst="rect">
            <a:avLst/>
          </a:prstGeom>
        </p:spPr>
      </p:pic>
      <p:sp>
        <p:nvSpPr>
          <p:cNvPr id="31" name="AutoShape 10">
            <a:extLst>
              <a:ext uri="{FF2B5EF4-FFF2-40B4-BE49-F238E27FC236}">
                <a16:creationId xmlns:a16="http://schemas.microsoft.com/office/drawing/2014/main" id="{18CEC011-B686-4758-94C1-3DC70B47C39A}"/>
              </a:ext>
            </a:extLst>
          </p:cNvPr>
          <p:cNvSpPr/>
          <p:nvPr/>
        </p:nvSpPr>
        <p:spPr>
          <a:xfrm>
            <a:off x="2182333" y="6274145"/>
            <a:ext cx="8306155" cy="439169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FC6343FF-6708-4DB0-88C6-9C328F4DA9D0}"/>
              </a:ext>
            </a:extLst>
          </p:cNvPr>
          <p:cNvSpPr/>
          <p:nvPr/>
        </p:nvSpPr>
        <p:spPr>
          <a:xfrm>
            <a:off x="2082801" y="6218805"/>
            <a:ext cx="8323730" cy="4093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617ADA-FFDB-454B-88A2-902735222A57}"/>
              </a:ext>
            </a:extLst>
          </p:cNvPr>
          <p:cNvSpPr txBox="1"/>
          <p:nvPr/>
        </p:nvSpPr>
        <p:spPr>
          <a:xfrm>
            <a:off x="2182333" y="6300109"/>
            <a:ext cx="8124530" cy="56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spc="-21" dirty="0" err="1">
                <a:solidFill>
                  <a:srgbClr val="0070C0"/>
                </a:solidFill>
                <a:latin typeface="HK Grotesk Bold"/>
                <a:cs typeface="+mn-cs"/>
              </a:rPr>
              <a:t>Деталі</a:t>
            </a:r>
            <a:r>
              <a:rPr lang="en-US" sz="2133" spc="-21" dirty="0">
                <a:solidFill>
                  <a:srgbClr val="0070C0"/>
                </a:solidFill>
                <a:latin typeface="HK Grotesk Bold"/>
                <a:cs typeface="+mn-cs"/>
              </a:rPr>
              <a:t>: https://zp.edu.ua/kafedra-tehnologiyi-mashinobuduvannya</a:t>
            </a:r>
            <a:endParaRPr lang="ru-RU" sz="2133" spc="-21" dirty="0">
              <a:solidFill>
                <a:srgbClr val="0070C0"/>
              </a:solidFill>
              <a:latin typeface="HK Grotesk Bold"/>
              <a:cs typeface="+mn-cs"/>
            </a:endParaRPr>
          </a:p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endParaRPr lang="en-US" sz="2133" spc="-21" dirty="0">
              <a:solidFill>
                <a:srgbClr val="0070C0"/>
              </a:solidFill>
              <a:latin typeface="HK Grotesk Bold"/>
              <a:cs typeface="+mn-cs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4FD3F29A-1A80-48C5-946B-29850A63D2DD}"/>
              </a:ext>
            </a:extLst>
          </p:cNvPr>
          <p:cNvSpPr txBox="1"/>
          <p:nvPr/>
        </p:nvSpPr>
        <p:spPr>
          <a:xfrm>
            <a:off x="2927648" y="52758"/>
            <a:ext cx="6016391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 defTabSz="228554">
              <a:defRPr sz="2800" b="1">
                <a:solidFill>
                  <a:schemeClr val="bg1">
                    <a:lumMod val="75000"/>
                  </a:schemeClr>
                </a:solidFill>
                <a:latin typeface="Century Gothic"/>
              </a:defRPr>
            </a:lvl1pPr>
          </a:lstStyle>
          <a:p>
            <a:pPr marL="0" marR="0" lvl="0" indent="0" algn="ctr" defTabSz="228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  <a:t>Кафедра</a:t>
            </a:r>
            <a:b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</a:b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  <a:t> «Технологія машинобудування»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084DFD2-929A-44AF-BC7C-DB66A029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" y="42547"/>
            <a:ext cx="818412" cy="96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AutoShape 13">
            <a:extLst>
              <a:ext uri="{FF2B5EF4-FFF2-40B4-BE49-F238E27FC236}">
                <a16:creationId xmlns:a16="http://schemas.microsoft.com/office/drawing/2014/main" id="{49A2A498-1F85-415E-98E7-E7E1AE3A7606}"/>
              </a:ext>
            </a:extLst>
          </p:cNvPr>
          <p:cNvSpPr/>
          <p:nvPr/>
        </p:nvSpPr>
        <p:spPr>
          <a:xfrm>
            <a:off x="324526" y="1322352"/>
            <a:ext cx="5463425" cy="4089451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04281405-FAD9-4735-A937-AF60C2382FB7}"/>
              </a:ext>
            </a:extLst>
          </p:cNvPr>
          <p:cNvSpPr/>
          <p:nvPr/>
        </p:nvSpPr>
        <p:spPr>
          <a:xfrm>
            <a:off x="178634" y="1206850"/>
            <a:ext cx="5498028" cy="41097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9B9C3295-6C85-4A7C-ADF1-15A770EF0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65" y="1720568"/>
            <a:ext cx="5367237" cy="29959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0960" tIns="30480" rIns="6096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60328" defTabSz="609630"/>
            <a:r>
              <a:rPr lang="uk-UA" altLang="ru-RU" sz="1600" b="1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 «Прикладна механіка»</a:t>
            </a:r>
            <a:endParaRPr lang="ru-RU" altLang="ru-RU" sz="2133" b="1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освітня програма:</a:t>
            </a:r>
            <a:b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altLang="ru-RU" sz="18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Технології машинобудування</a:t>
            </a:r>
            <a:r>
              <a:rPr lang="uk-UA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indent="60328" defTabSz="609630"/>
            <a:endParaRPr lang="uk-UA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0328" defTabSz="609630"/>
            <a:r>
              <a:rPr lang="ru-RU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ПРОФЕСІЇ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Управління виробничими процесами.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 технологічних процесів, пристосувань, технологічної оснастки, засобів механізації та автоматизації виробництва.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Проектування, дослідження та розробка технологій виготовлення і складання елементів машин та конструкцій.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Використання комп’ютерних технологій.</a:t>
            </a:r>
            <a:endParaRPr lang="uk-UA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098" y="1283509"/>
            <a:ext cx="4476750" cy="2533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538" y="4128763"/>
            <a:ext cx="3009900" cy="1714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625" y="4128763"/>
            <a:ext cx="302895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4"/>
    </mc:Choice>
    <mc:Fallback xmlns="">
      <p:transition spd="slow" advTm="2111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DC4A03-B286-4129-823C-09139BA19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7601" b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F8A70E29-B703-4D5C-9BA0-53B50E4FBA8B}"/>
              </a:ext>
            </a:extLst>
          </p:cNvPr>
          <p:cNvSpPr txBox="1"/>
          <p:nvPr/>
        </p:nvSpPr>
        <p:spPr>
          <a:xfrm>
            <a:off x="3033996" y="81115"/>
            <a:ext cx="6016391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 defTabSz="228554">
              <a:defRPr sz="2800" b="1">
                <a:solidFill>
                  <a:schemeClr val="bg1">
                    <a:lumMod val="75000"/>
                  </a:schemeClr>
                </a:solidFill>
                <a:latin typeface="Century Gothic"/>
              </a:defRPr>
            </a:lvl1pPr>
          </a:lstStyle>
          <a:p>
            <a:pPr marL="0" marR="0" lvl="0" indent="0" algn="ctr" defTabSz="228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  <a:t>Кафедра</a:t>
            </a:r>
            <a:b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</a:b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  <a:t> «Технології авіаційних двигунів»</a:t>
            </a:r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EBAAA12D-5FF3-46A1-BB33-F18CD4FF5C23}"/>
              </a:ext>
            </a:extLst>
          </p:cNvPr>
          <p:cNvSpPr/>
          <p:nvPr/>
        </p:nvSpPr>
        <p:spPr>
          <a:xfrm>
            <a:off x="2182333" y="6274145"/>
            <a:ext cx="8306155" cy="439169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87503CA8-8C50-4B4C-8917-3EEF1D2AC0AF}"/>
              </a:ext>
            </a:extLst>
          </p:cNvPr>
          <p:cNvSpPr/>
          <p:nvPr/>
        </p:nvSpPr>
        <p:spPr>
          <a:xfrm>
            <a:off x="2082801" y="6218805"/>
            <a:ext cx="8323730" cy="4093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BEE804-03FF-4A88-A695-29785C0977CA}"/>
              </a:ext>
            </a:extLst>
          </p:cNvPr>
          <p:cNvSpPr txBox="1"/>
          <p:nvPr/>
        </p:nvSpPr>
        <p:spPr>
          <a:xfrm>
            <a:off x="2182333" y="6300109"/>
            <a:ext cx="8124530" cy="283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spc="-21" dirty="0" err="1">
                <a:solidFill>
                  <a:srgbClr val="0070C0"/>
                </a:solidFill>
                <a:latin typeface="HK Grotesk Bold"/>
                <a:cs typeface="+mn-cs"/>
              </a:rPr>
              <a:t>Деталі</a:t>
            </a:r>
            <a:r>
              <a:rPr lang="en-US" sz="2133" spc="-21" dirty="0">
                <a:solidFill>
                  <a:srgbClr val="0070C0"/>
                </a:solidFill>
                <a:latin typeface="HK Grotesk Bold"/>
                <a:cs typeface="+mn-cs"/>
              </a:rPr>
              <a:t>: https://zp.edu.ua/kafedra-tehnologiyi-aviaciynih-dviguniv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D6A5BB6-DED8-4FB2-B1D8-9DECE6AE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14874">
            <a:off x="10281005" y="223046"/>
            <a:ext cx="1596368" cy="92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6DA0DE-72E1-4FF1-875F-41318C06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" y="42547"/>
            <a:ext cx="818412" cy="96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AutoShape 13">
            <a:extLst>
              <a:ext uri="{FF2B5EF4-FFF2-40B4-BE49-F238E27FC236}">
                <a16:creationId xmlns:a16="http://schemas.microsoft.com/office/drawing/2014/main" id="{7033D91A-6C2E-4013-B25E-A6DF111D0A58}"/>
              </a:ext>
            </a:extLst>
          </p:cNvPr>
          <p:cNvSpPr/>
          <p:nvPr/>
        </p:nvSpPr>
        <p:spPr>
          <a:xfrm>
            <a:off x="553260" y="1641113"/>
            <a:ext cx="5463425" cy="4089451"/>
          </a:xfrm>
          <a:prstGeom prst="rect">
            <a:avLst/>
          </a:prstGeom>
          <a:solidFill>
            <a:srgbClr val="6F171B"/>
          </a:solidFill>
          <a:ln>
            <a:solidFill>
              <a:srgbClr val="0000CC"/>
            </a:solidFill>
          </a:ln>
        </p:spPr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A910C19E-B91B-4705-864C-BD5A70185E1A}"/>
              </a:ext>
            </a:extLst>
          </p:cNvPr>
          <p:cNvSpPr/>
          <p:nvPr/>
        </p:nvSpPr>
        <p:spPr>
          <a:xfrm>
            <a:off x="407368" y="1525611"/>
            <a:ext cx="5498028" cy="41097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2">
                <a:lumMod val="50000"/>
              </a:schemeClr>
            </a:solidFill>
          </a:ln>
        </p:spPr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859D5FA1-D201-4484-8A2A-9270ED8FE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099" y="1490395"/>
            <a:ext cx="5367237" cy="4093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0960" tIns="30480" rIns="6096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60328" defTabSz="609630"/>
            <a:r>
              <a:rPr lang="uk-UA" altLang="ru-RU" sz="1600" b="1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134 «</a:t>
            </a:r>
            <a:r>
              <a:rPr lang="ru-RU" altLang="ru-RU" sz="2133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Авіаційна</a:t>
            </a:r>
            <a:r>
              <a:rPr lang="ru-RU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ракетно-</a:t>
            </a:r>
            <a:r>
              <a:rPr lang="ru-RU" altLang="ru-RU" sz="2133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космічна</a:t>
            </a:r>
            <a:r>
              <a:rPr lang="ru-RU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133" b="1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техніка</a:t>
            </a:r>
            <a:r>
              <a:rPr lang="ru-RU" altLang="ru-RU" sz="2133" b="1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indent="60328" defTabSz="609630"/>
            <a: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освітні програми:</a:t>
            </a:r>
            <a:br>
              <a:rPr lang="uk-UA" altLang="ru-RU" sz="1600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Авіаційні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двигуни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енергетичні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установки»</a:t>
            </a:r>
          </a:p>
          <a:p>
            <a:pPr indent="60328" defTabSz="609630"/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</a:t>
            </a:r>
          </a:p>
          <a:p>
            <a:pPr indent="60328" defTabSz="609630"/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Технології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виробництва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авіаційних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двигунів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altLang="ru-RU" sz="1400" b="1" spc="-37" dirty="0" err="1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енергетичних</a:t>
            </a:r>
            <a:r>
              <a:rPr lang="ru-RU" altLang="ru-RU" sz="14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установок»</a:t>
            </a:r>
          </a:p>
          <a:p>
            <a:pPr indent="60328" defTabSz="609630"/>
            <a:r>
              <a:rPr lang="ru-RU" altLang="ru-RU" sz="1733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spc="-37" dirty="0"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ПРОФЕСІЇ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Проектування, дослідження та розробка технологій виготовлення та складання авіаційних двигунів та енергетичних установок;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Проектування технологій експлуатації та ремонту авіаційних двигунів та енергетичних установок;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Розрахунок та проектування авіаційних двигунів та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енергетичних установок;</a:t>
            </a:r>
          </a:p>
          <a:p>
            <a:pPr marL="228611" indent="-228611" algn="just" defTabSz="609630">
              <a:buFont typeface="Wingdings" panose="05000000000000000000" pitchFamily="2" charset="2"/>
              <a:buChar char="Ø"/>
            </a:pPr>
            <a:r>
              <a:rPr lang="uk-UA" altLang="ru-RU" sz="1467" spc="-37" dirty="0">
                <a:solidFill>
                  <a:srgbClr val="DADADA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Використання систем автоматизованого проектування, підготовки виробництва та інженерних досліджень.</a:t>
            </a:r>
            <a:endParaRPr lang="ru-RU" altLang="ru-RU" sz="1733" b="1" spc="-37" dirty="0"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577" y="1917461"/>
            <a:ext cx="3028950" cy="162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243" y="3710109"/>
            <a:ext cx="2914650" cy="2124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395" y="2827149"/>
            <a:ext cx="3228936" cy="1802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8"/>
    </mc:Choice>
    <mc:Fallback xmlns="">
      <p:transition spd="slow" advTm="209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149A3C2-8F4E-4EFD-B207-348A98A14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hape 6891"/>
          <p:cNvSpPr/>
          <p:nvPr/>
        </p:nvSpPr>
        <p:spPr>
          <a:xfrm flipH="1">
            <a:off x="6822104" y="2237964"/>
            <a:ext cx="1021895" cy="102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>
              <a:buClrTx/>
            </a:pPr>
            <a:endParaRPr>
              <a:latin typeface="+mn-ea"/>
            </a:endParaRPr>
          </a:p>
        </p:txBody>
      </p:sp>
      <p:sp>
        <p:nvSpPr>
          <p:cNvPr id="8" name="Shape 6914"/>
          <p:cNvSpPr/>
          <p:nvPr/>
        </p:nvSpPr>
        <p:spPr>
          <a:xfrm>
            <a:off x="4439817" y="1346702"/>
            <a:ext cx="1774423" cy="161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rgbClr val="0066FF">
              <a:alpha val="24000"/>
            </a:srgbClr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9" name="Shape 6915"/>
          <p:cNvSpPr/>
          <p:nvPr/>
        </p:nvSpPr>
        <p:spPr>
          <a:xfrm>
            <a:off x="6110386" y="1346699"/>
            <a:ext cx="1609032" cy="178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rgbClr val="0066FF">
              <a:alpha val="24000"/>
            </a:srgbClr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0" name="Shape 6916"/>
          <p:cNvSpPr/>
          <p:nvPr/>
        </p:nvSpPr>
        <p:spPr>
          <a:xfrm>
            <a:off x="4439817" y="2851652"/>
            <a:ext cx="1597492" cy="1775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rgbClr val="0066FF">
              <a:alpha val="24000"/>
            </a:srgbClr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1" name="Shape 6917"/>
          <p:cNvSpPr/>
          <p:nvPr/>
        </p:nvSpPr>
        <p:spPr>
          <a:xfrm>
            <a:off x="5933460" y="3025990"/>
            <a:ext cx="1785961" cy="1601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rgbClr val="0066FF">
              <a:alpha val="24000"/>
            </a:srgbClr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2" name="Shape 6926"/>
          <p:cNvSpPr/>
          <p:nvPr/>
        </p:nvSpPr>
        <p:spPr>
          <a:xfrm>
            <a:off x="4243367" y="1833985"/>
            <a:ext cx="565369" cy="131958"/>
          </a:xfrm>
          <a:prstGeom prst="line">
            <a:avLst/>
          </a:prstGeom>
          <a:ln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pPr defTabSz="432044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+mn-ea"/>
            </a:endParaRPr>
          </a:p>
        </p:txBody>
      </p:sp>
      <p:sp>
        <p:nvSpPr>
          <p:cNvPr id="13" name="Shape 6927"/>
          <p:cNvSpPr/>
          <p:nvPr/>
        </p:nvSpPr>
        <p:spPr>
          <a:xfrm>
            <a:off x="4149026" y="3904104"/>
            <a:ext cx="586990" cy="81846"/>
          </a:xfrm>
          <a:prstGeom prst="line">
            <a:avLst/>
          </a:prstGeom>
          <a:ln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pPr defTabSz="432044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+mn-ea"/>
            </a:endParaRPr>
          </a:p>
        </p:txBody>
      </p:sp>
      <p:sp>
        <p:nvSpPr>
          <p:cNvPr id="14" name="Shape 6928"/>
          <p:cNvSpPr/>
          <p:nvPr/>
        </p:nvSpPr>
        <p:spPr>
          <a:xfrm flipH="1">
            <a:off x="7404191" y="1555032"/>
            <a:ext cx="496556" cy="456596"/>
          </a:xfrm>
          <a:prstGeom prst="line">
            <a:avLst/>
          </a:prstGeom>
          <a:ln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pPr defTabSz="432044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+mn-ea"/>
            </a:endParaRPr>
          </a:p>
        </p:txBody>
      </p:sp>
      <p:sp>
        <p:nvSpPr>
          <p:cNvPr id="15" name="Shape 6929"/>
          <p:cNvSpPr/>
          <p:nvPr/>
        </p:nvSpPr>
        <p:spPr>
          <a:xfrm flipH="1">
            <a:off x="7406330" y="3635718"/>
            <a:ext cx="679193" cy="350232"/>
          </a:xfrm>
          <a:prstGeom prst="line">
            <a:avLst/>
          </a:prstGeom>
          <a:ln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pPr defTabSz="432044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+mn-ea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65369" y="926138"/>
            <a:ext cx="3677998" cy="90784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Збереження та розвиток академічних традицій освітньої діяльності</a:t>
            </a:r>
          </a:p>
          <a:p>
            <a:endParaRPr lang="uk-UA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08618" y="3071927"/>
            <a:ext cx="3688378" cy="83217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600" b="1" dirty="0" err="1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Співробітництво</a:t>
            </a:r>
            <a:r>
              <a:rPr lang="ru-RU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 з </a:t>
            </a:r>
            <a:r>
              <a:rPr lang="ru-RU" altLang="zh-CN" sz="1600" b="1" dirty="0" err="1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державними</a:t>
            </a:r>
            <a:r>
              <a:rPr lang="ru-RU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ru-RU" altLang="zh-CN" sz="1600" b="1" dirty="0" err="1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підприємствами</a:t>
            </a:r>
            <a:r>
              <a:rPr lang="ru-RU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 та </a:t>
            </a:r>
            <a:r>
              <a:rPr lang="ru-RU" altLang="zh-CN" sz="1600" b="1" dirty="0" err="1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міжнародними</a:t>
            </a:r>
            <a:r>
              <a:rPr lang="ru-RU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 партнерами</a:t>
            </a:r>
          </a:p>
          <a:p>
            <a:pPr>
              <a:lnSpc>
                <a:spcPct val="120000"/>
              </a:lnSpc>
            </a:pPr>
            <a:endParaRPr lang="ru-RU" altLang="zh-CN" sz="1100" dirty="0">
              <a:solidFill>
                <a:schemeClr val="bg1"/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900747" y="917434"/>
            <a:ext cx="3468117" cy="6375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Наукова та інноваційна діяльність</a:t>
            </a:r>
          </a:p>
          <a:p>
            <a:endParaRPr lang="en-US" sz="16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085523" y="3057506"/>
            <a:ext cx="3427284" cy="57821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altLang="zh-CN" sz="1600" b="1" dirty="0">
                <a:solidFill>
                  <a:srgbClr val="134C99"/>
                </a:solidFill>
                <a:latin typeface="+mn-ea"/>
                <a:cs typeface="Arial" panose="020B0604020202020204" pitchFamily="34" charset="0"/>
              </a:rPr>
              <a:t>Соціальна сфера та студентство</a:t>
            </a:r>
          </a:p>
          <a:p>
            <a:endParaRPr lang="uk-UA" sz="1100" dirty="0"/>
          </a:p>
        </p:txBody>
      </p:sp>
      <p:sp>
        <p:nvSpPr>
          <p:cNvPr id="22" name="Rounded Rectangle 63">
            <a:extLst>
              <a:ext uri="{FF2B5EF4-FFF2-40B4-BE49-F238E27FC236}">
                <a16:creationId xmlns:a16="http://schemas.microsoft.com/office/drawing/2014/main" id="{775EB5D4-3F15-40B5-B9D3-AB0BB7BF97D9}"/>
              </a:ext>
            </a:extLst>
          </p:cNvPr>
          <p:cNvSpPr/>
          <p:nvPr/>
        </p:nvSpPr>
        <p:spPr>
          <a:xfrm>
            <a:off x="6676167" y="1939968"/>
            <a:ext cx="551288" cy="55128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dirty="0">
              <a:solidFill>
                <a:sysClr val="windowText" lastClr="000000"/>
              </a:solidFill>
              <a:latin typeface="Designball-Edu-01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63F6A0AF-C013-4589-8BF9-A5B08F626B66}"/>
              </a:ext>
            </a:extLst>
          </p:cNvPr>
          <p:cNvSpPr/>
          <p:nvPr/>
        </p:nvSpPr>
        <p:spPr>
          <a:xfrm>
            <a:off x="4963825" y="3502354"/>
            <a:ext cx="483596" cy="483596"/>
          </a:xfrm>
          <a:prstGeom prst="roundRect">
            <a:avLst>
              <a:gd name="adj" fmla="val 32320"/>
            </a:avLst>
          </a:prstGeom>
          <a:noFill/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400" dirty="0">
              <a:solidFill>
                <a:sysClr val="windowText" lastClr="000000"/>
              </a:solidFill>
              <a:latin typeface="Designball-Electronic-Device-02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76">
            <a:extLst>
              <a:ext uri="{FF2B5EF4-FFF2-40B4-BE49-F238E27FC236}">
                <a16:creationId xmlns:a16="http://schemas.microsoft.com/office/drawing/2014/main" id="{166CDD06-2E8D-4832-AC43-C8285DABFF7F}"/>
              </a:ext>
            </a:extLst>
          </p:cNvPr>
          <p:cNvSpPr/>
          <p:nvPr/>
        </p:nvSpPr>
        <p:spPr>
          <a:xfrm>
            <a:off x="5022969" y="1810700"/>
            <a:ext cx="651561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Designball-edu-02" pitchFamily="2" charset="0"/>
              </a:rPr>
              <a:t> </a:t>
            </a:r>
            <a:endParaRPr lang="en-US" sz="4400" dirty="0">
              <a:solidFill>
                <a:srgbClr val="002060"/>
              </a:solidFill>
              <a:latin typeface="Designball-edu-02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48531" y="44624"/>
            <a:ext cx="609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28554">
              <a:defRPr/>
            </a:pPr>
            <a:r>
              <a:rPr lang="ru-RU" sz="2800" b="1" dirty="0" err="1">
                <a:solidFill>
                  <a:schemeClr val="bg1">
                    <a:lumMod val="75000"/>
                  </a:schemeClr>
                </a:solidFill>
                <a:latin typeface="Century Gothic"/>
              </a:rPr>
              <a:t>Машинобудівний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  <a:latin typeface="Century Gothic"/>
              </a:rPr>
              <a:t> факультет </a:t>
            </a:r>
            <a:r>
              <a:rPr lang="ru-RU" sz="2800" b="1" dirty="0" err="1">
                <a:solidFill>
                  <a:schemeClr val="bg1">
                    <a:lumMod val="75000"/>
                  </a:schemeClr>
                </a:solidFill>
                <a:latin typeface="Century Gothic"/>
              </a:rPr>
              <a:t>це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  <a:latin typeface="Century Gothic"/>
              </a:rPr>
              <a:t>: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D32C4941-8342-41C1-B366-A30B88C3589F}"/>
              </a:ext>
            </a:extLst>
          </p:cNvPr>
          <p:cNvGrpSpPr/>
          <p:nvPr/>
        </p:nvGrpSpPr>
        <p:grpSpPr>
          <a:xfrm>
            <a:off x="4295397" y="1280093"/>
            <a:ext cx="3525750" cy="3525750"/>
            <a:chOff x="9989883" y="4654296"/>
            <a:chExt cx="4407408" cy="4407408"/>
          </a:xfrm>
        </p:grpSpPr>
        <p:sp>
          <p:nvSpPr>
            <p:cNvPr id="37" name="Oval 3">
              <a:extLst>
                <a:ext uri="{FF2B5EF4-FFF2-40B4-BE49-F238E27FC236}">
                  <a16:creationId xmlns:a16="http://schemas.microsoft.com/office/drawing/2014/main" id="{2DE57A8F-578E-47F1-B037-3747CBDD03F7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2">
              <a:extLst>
                <a:ext uri="{FF2B5EF4-FFF2-40B4-BE49-F238E27FC236}">
                  <a16:creationId xmlns:a16="http://schemas.microsoft.com/office/drawing/2014/main" id="{B18B8F56-2C4C-455A-A0B9-47DC9DA4AD9A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7">
            <a:extLst>
              <a:ext uri="{FF2B5EF4-FFF2-40B4-BE49-F238E27FC236}">
                <a16:creationId xmlns:a16="http://schemas.microsoft.com/office/drawing/2014/main" id="{5DDB88AF-EDCC-49AB-8E0D-299CB45B3A45}"/>
              </a:ext>
            </a:extLst>
          </p:cNvPr>
          <p:cNvGrpSpPr/>
          <p:nvPr/>
        </p:nvGrpSpPr>
        <p:grpSpPr>
          <a:xfrm rot="15300000" flipH="1">
            <a:off x="3996688" y="912489"/>
            <a:ext cx="3878325" cy="3878325"/>
            <a:chOff x="9989883" y="4654296"/>
            <a:chExt cx="4407408" cy="4407408"/>
          </a:xfrm>
        </p:grpSpPr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5CC1D284-E84C-4C32-9C28-976AFE450068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9">
              <a:extLst>
                <a:ext uri="{FF2B5EF4-FFF2-40B4-BE49-F238E27FC236}">
                  <a16:creationId xmlns:a16="http://schemas.microsoft.com/office/drawing/2014/main" id="{7E562535-4F44-4E37-8A6E-A337B91BBA14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14">
            <a:extLst>
              <a:ext uri="{FF2B5EF4-FFF2-40B4-BE49-F238E27FC236}">
                <a16:creationId xmlns:a16="http://schemas.microsoft.com/office/drawing/2014/main" id="{53A35D5D-ECE1-404E-9DA1-AE7449FE3874}"/>
              </a:ext>
            </a:extLst>
          </p:cNvPr>
          <p:cNvGrpSpPr/>
          <p:nvPr/>
        </p:nvGrpSpPr>
        <p:grpSpPr>
          <a:xfrm>
            <a:off x="4040902" y="794180"/>
            <a:ext cx="4266156" cy="4266156"/>
            <a:chOff x="9989883" y="4654296"/>
            <a:chExt cx="4407408" cy="4407408"/>
          </a:xfrm>
        </p:grpSpPr>
        <p:sp>
          <p:nvSpPr>
            <p:cNvPr id="43" name="Oval 15">
              <a:extLst>
                <a:ext uri="{FF2B5EF4-FFF2-40B4-BE49-F238E27FC236}">
                  <a16:creationId xmlns:a16="http://schemas.microsoft.com/office/drawing/2014/main" id="{379BB098-3891-4BD1-8E6D-EC8406473598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16">
              <a:extLst>
                <a:ext uri="{FF2B5EF4-FFF2-40B4-BE49-F238E27FC236}">
                  <a16:creationId xmlns:a16="http://schemas.microsoft.com/office/drawing/2014/main" id="{44CD5E6E-3D5F-46A3-AEBA-ECBA50EE84D5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48000">
                    <a:schemeClr val="bg2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7">
            <a:extLst>
              <a:ext uri="{FF2B5EF4-FFF2-40B4-BE49-F238E27FC236}">
                <a16:creationId xmlns:a16="http://schemas.microsoft.com/office/drawing/2014/main" id="{C3310E3B-4053-4E90-AAB9-9556D7B97F58}"/>
              </a:ext>
            </a:extLst>
          </p:cNvPr>
          <p:cNvGrpSpPr/>
          <p:nvPr/>
        </p:nvGrpSpPr>
        <p:grpSpPr>
          <a:xfrm rot="3753326" flipH="1">
            <a:off x="4149088" y="1418996"/>
            <a:ext cx="3878325" cy="3878325"/>
            <a:chOff x="9989883" y="4654296"/>
            <a:chExt cx="4407408" cy="4407408"/>
          </a:xfrm>
        </p:grpSpPr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ACE1DA94-3952-43F7-92BE-4905C92B711F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9">
              <a:extLst>
                <a:ext uri="{FF2B5EF4-FFF2-40B4-BE49-F238E27FC236}">
                  <a16:creationId xmlns:a16="http://schemas.microsoft.com/office/drawing/2014/main" id="{84155911-A1CD-4F9B-BBA3-AB36C14C3DE2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C27E04A-1D2B-475E-B08F-8C6CB705AD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3672BA"/>
              </a:clrFrom>
              <a:clrTo>
                <a:srgbClr val="3672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9" y="5797516"/>
            <a:ext cx="710925" cy="89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1">
            <a:extLst>
              <a:ext uri="{FF2B5EF4-FFF2-40B4-BE49-F238E27FC236}">
                <a16:creationId xmlns:a16="http://schemas.microsoft.com/office/drawing/2014/main" id="{849785FC-3ADB-47E8-B335-AAC8AA29703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0" y="4591306"/>
            <a:ext cx="978642" cy="63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1">
            <a:extLst>
              <a:ext uri="{FF2B5EF4-FFF2-40B4-BE49-F238E27FC236}">
                <a16:creationId xmlns:a16="http://schemas.microsoft.com/office/drawing/2014/main" id="{8E8277A7-1765-4C03-92AA-DC12BA084CE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56" y="5762372"/>
            <a:ext cx="877466" cy="107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CEE46BE-45EB-4363-9B08-92F6C0FB4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4E71B5"/>
              </a:clrFrom>
              <a:clrTo>
                <a:srgbClr val="4E71B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3453" y="5883947"/>
            <a:ext cx="886064" cy="94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0109BFD-7B67-40B2-8008-E8BE2D2CE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14874">
            <a:off x="8200711" y="4476203"/>
            <a:ext cx="962782" cy="55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7CBD739-D7B9-4FAB-B036-15CE011DD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9441" y="2456006"/>
            <a:ext cx="857170" cy="1006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A6E7CE0-2004-4AD4-A2CD-713AE54926D5}"/>
              </a:ext>
            </a:extLst>
          </p:cNvPr>
          <p:cNvSpPr txBox="1"/>
          <p:nvPr/>
        </p:nvSpPr>
        <p:spPr>
          <a:xfrm>
            <a:off x="9280642" y="4571515"/>
            <a:ext cx="25445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b="0" i="1" dirty="0" err="1">
                <a:solidFill>
                  <a:srgbClr val="000000"/>
                </a:solidFill>
                <a:effectLst/>
                <a:latin typeface="Roboto Condensed"/>
              </a:rPr>
              <a:t>аудиторія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Roboto Condensed"/>
              </a:rPr>
              <a:t> (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Roboto Condensed"/>
              </a:rPr>
              <a:t>кабінет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Roboto Condensed"/>
              </a:rPr>
              <a:t>):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Roboto Condensed"/>
              </a:rPr>
              <a:t> 16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0" i="1" dirty="0">
                <a:solidFill>
                  <a:srgbClr val="000000"/>
                </a:solidFill>
                <a:effectLst/>
                <a:latin typeface="Roboto Condensed"/>
              </a:rPr>
              <a:t>тел.: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Roboto Condensed"/>
              </a:rPr>
              <a:t> +380(61)7698269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de-DE" sz="1200" i="1" dirty="0" err="1">
                <a:solidFill>
                  <a:srgbClr val="000000"/>
                </a:solidFill>
                <a:latin typeface="Roboto Condensed"/>
              </a:rPr>
              <a:t>e-mail</a:t>
            </a:r>
            <a:r>
              <a:rPr lang="de-DE" sz="1200" i="1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de-DE" sz="1200" i="1" dirty="0">
                <a:solidFill>
                  <a:schemeClr val="bg1">
                    <a:lumMod val="75000"/>
                  </a:schemeClr>
                </a:solidFill>
                <a:latin typeface="Roboto Condensed"/>
              </a:rPr>
              <a:t>kafedra_tad@zntu.edu.ua</a:t>
            </a:r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7A2A3B-5C34-4618-B2DE-5586C44FA71A}"/>
              </a:ext>
            </a:extLst>
          </p:cNvPr>
          <p:cNvSpPr txBox="1"/>
          <p:nvPr/>
        </p:nvSpPr>
        <p:spPr>
          <a:xfrm>
            <a:off x="9199023" y="5804656"/>
            <a:ext cx="254459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 i="1">
                <a:solidFill>
                  <a:srgbClr val="000000"/>
                </a:solidFill>
                <a:effectLst/>
                <a:latin typeface="Roboto Condensed"/>
              </a:defRPr>
            </a:lvl1pPr>
          </a:lstStyle>
          <a:p>
            <a:r>
              <a:rPr lang="ru-RU" dirty="0" err="1"/>
              <a:t>аудиторія</a:t>
            </a:r>
            <a:r>
              <a:rPr lang="ru-RU" dirty="0"/>
              <a:t> (</a:t>
            </a:r>
            <a:r>
              <a:rPr lang="ru-RU" dirty="0" err="1"/>
              <a:t>кабінет</a:t>
            </a:r>
            <a:r>
              <a:rPr lang="ru-RU" dirty="0"/>
              <a:t>): 29</a:t>
            </a:r>
            <a:br>
              <a:rPr lang="ru-RU" dirty="0"/>
            </a:br>
            <a:r>
              <a:rPr lang="ru-RU" dirty="0"/>
              <a:t>тел.: +380(61)7698318</a:t>
            </a:r>
            <a:br>
              <a:rPr lang="ru-RU" dirty="0"/>
            </a:br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kafedra_omt@zntu.edu.ua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2A4B70-1607-4181-B7D5-C406869103DD}"/>
              </a:ext>
            </a:extLst>
          </p:cNvPr>
          <p:cNvSpPr txBox="1"/>
          <p:nvPr/>
        </p:nvSpPr>
        <p:spPr>
          <a:xfrm>
            <a:off x="8287956" y="5348404"/>
            <a:ext cx="3760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Roboto"/>
              </a:rPr>
              <a:t>Кафедра «</a:t>
            </a:r>
            <a:r>
              <a:rPr lang="ru-RU" sz="1400" b="1" i="0" u="none" strike="noStrike" dirty="0" err="1">
                <a:solidFill>
                  <a:srgbClr val="000000"/>
                </a:solidFill>
                <a:effectLst/>
                <a:latin typeface="Roboto"/>
              </a:rPr>
              <a:t>Обробка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ru-RU" sz="1400" b="1" i="0" u="none" strike="noStrike" dirty="0" err="1">
                <a:solidFill>
                  <a:srgbClr val="000000"/>
                </a:solidFill>
                <a:effectLst/>
                <a:latin typeface="Roboto"/>
              </a:rPr>
              <a:t>металів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ru-RU" sz="1400" b="1" i="0" u="none" strike="noStrike" dirty="0" err="1">
                <a:solidFill>
                  <a:srgbClr val="000000"/>
                </a:solidFill>
                <a:effectLst/>
                <a:latin typeface="Roboto"/>
              </a:rPr>
              <a:t>тиском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Roboto"/>
              </a:rPr>
              <a:t>» (ОМТ)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9F70BE-9543-467D-8A85-A7ABEDE2E0FC}"/>
              </a:ext>
            </a:extLst>
          </p:cNvPr>
          <p:cNvSpPr txBox="1"/>
          <p:nvPr/>
        </p:nvSpPr>
        <p:spPr>
          <a:xfrm>
            <a:off x="7919734" y="4061634"/>
            <a:ext cx="4128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 i="0" u="none" strike="noStrike">
                <a:solidFill>
                  <a:srgbClr val="000000"/>
                </a:solidFill>
                <a:effectLst/>
                <a:latin typeface="Roboto"/>
              </a:defRPr>
            </a:lvl1pPr>
          </a:lstStyle>
          <a:p>
            <a:r>
              <a:rPr lang="ru-RU" dirty="0"/>
              <a:t>Кафедра «</a:t>
            </a:r>
            <a:r>
              <a:rPr lang="ru-RU" dirty="0" err="1"/>
              <a:t>Технологія</a:t>
            </a:r>
            <a:r>
              <a:rPr lang="ru-RU" dirty="0"/>
              <a:t> </a:t>
            </a:r>
            <a:r>
              <a:rPr lang="ru-RU" dirty="0" err="1"/>
              <a:t>авіаційних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r>
              <a:rPr lang="ru-RU" dirty="0"/>
              <a:t>» (ТАД)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D96387-F420-4583-924D-E0160A783C2B}"/>
              </a:ext>
            </a:extLst>
          </p:cNvPr>
          <p:cNvSpPr txBox="1"/>
          <p:nvPr/>
        </p:nvSpPr>
        <p:spPr>
          <a:xfrm>
            <a:off x="4120043" y="5713511"/>
            <a:ext cx="4289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 i="0" u="none" strike="noStrike">
                <a:solidFill>
                  <a:srgbClr val="000000"/>
                </a:solidFill>
                <a:effectLst/>
                <a:latin typeface="Roboto"/>
              </a:defRPr>
            </a:lvl1pPr>
          </a:lstStyle>
          <a:p>
            <a:r>
              <a:rPr lang="ru-RU" dirty="0"/>
              <a:t>Кафедра «</a:t>
            </a:r>
            <a:r>
              <a:rPr lang="ru-RU" dirty="0" err="1"/>
              <a:t>Технологія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» (ТМ)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A74301-D8C9-440B-A06A-F3B0ADB06CE5}"/>
              </a:ext>
            </a:extLst>
          </p:cNvPr>
          <p:cNvSpPr txBox="1"/>
          <p:nvPr/>
        </p:nvSpPr>
        <p:spPr>
          <a:xfrm>
            <a:off x="5178972" y="6148999"/>
            <a:ext cx="256349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 i="1">
                <a:solidFill>
                  <a:srgbClr val="000000"/>
                </a:solidFill>
                <a:effectLst/>
                <a:latin typeface="Roboto Condensed"/>
              </a:defRPr>
            </a:lvl1pPr>
          </a:lstStyle>
          <a:p>
            <a:r>
              <a:rPr lang="ru-RU" dirty="0" err="1"/>
              <a:t>аудиторія</a:t>
            </a:r>
            <a:r>
              <a:rPr lang="ru-RU" dirty="0"/>
              <a:t> (</a:t>
            </a:r>
            <a:r>
              <a:rPr lang="ru-RU" dirty="0" err="1"/>
              <a:t>кабінет</a:t>
            </a:r>
            <a:r>
              <a:rPr lang="ru-RU" dirty="0"/>
              <a:t>): 349</a:t>
            </a:r>
            <a:br>
              <a:rPr lang="ru-RU" dirty="0"/>
            </a:br>
            <a:r>
              <a:rPr lang="ru-RU" dirty="0"/>
              <a:t>тел.: +380(61)7698316</a:t>
            </a:r>
            <a:br>
              <a:rPr lang="ru-RU" dirty="0"/>
            </a:br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kafedra_tmb@zntu.edu.ua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88031B-98B0-4673-A786-EBE2721A384F}"/>
              </a:ext>
            </a:extLst>
          </p:cNvPr>
          <p:cNvSpPr txBox="1"/>
          <p:nvPr/>
        </p:nvSpPr>
        <p:spPr>
          <a:xfrm>
            <a:off x="55505" y="5365401"/>
            <a:ext cx="3842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 i="0" u="none" strike="noStrike">
                <a:solidFill>
                  <a:srgbClr val="000000"/>
                </a:solidFill>
                <a:effectLst/>
                <a:latin typeface="Roboto"/>
              </a:defRPr>
            </a:lvl1pPr>
          </a:lstStyle>
          <a:p>
            <a:r>
              <a:rPr lang="ru-RU" dirty="0"/>
              <a:t>Кафедра «</a:t>
            </a:r>
            <a:r>
              <a:rPr lang="ru-RU" dirty="0" err="1"/>
              <a:t>Металорізальні</a:t>
            </a:r>
            <a:r>
              <a:rPr lang="ru-RU" dirty="0"/>
              <a:t> </a:t>
            </a:r>
            <a:r>
              <a:rPr lang="ru-RU" dirty="0" err="1"/>
              <a:t>верстати</a:t>
            </a:r>
            <a:r>
              <a:rPr lang="ru-RU" dirty="0"/>
              <a:t> та </a:t>
            </a:r>
            <a:r>
              <a:rPr lang="ru-RU" dirty="0" err="1"/>
              <a:t>інструменти</a:t>
            </a:r>
            <a:r>
              <a:rPr lang="ru-RU" dirty="0"/>
              <a:t>» (МВІ)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A748E4-953D-453F-A3BE-60DA4CA50A76}"/>
              </a:ext>
            </a:extLst>
          </p:cNvPr>
          <p:cNvSpPr txBox="1"/>
          <p:nvPr/>
        </p:nvSpPr>
        <p:spPr>
          <a:xfrm>
            <a:off x="1135715" y="5923232"/>
            <a:ext cx="246101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 i="1">
                <a:solidFill>
                  <a:srgbClr val="000000"/>
                </a:solidFill>
                <a:effectLst/>
                <a:latin typeface="Roboto Condensed"/>
              </a:defRPr>
            </a:lvl1pPr>
          </a:lstStyle>
          <a:p>
            <a:r>
              <a:rPr lang="ru-RU" dirty="0" err="1"/>
              <a:t>аудиторія</a:t>
            </a:r>
            <a:r>
              <a:rPr lang="ru-RU" dirty="0"/>
              <a:t> (</a:t>
            </a:r>
            <a:r>
              <a:rPr lang="ru-RU" dirty="0" err="1"/>
              <a:t>кабінет</a:t>
            </a:r>
            <a:r>
              <a:rPr lang="ru-RU" dirty="0"/>
              <a:t>): 151</a:t>
            </a:r>
            <a:br>
              <a:rPr lang="ru-RU" dirty="0"/>
            </a:br>
            <a:r>
              <a:rPr lang="ru-RU" dirty="0"/>
              <a:t>тел.: +380(61)7698237</a:t>
            </a:r>
            <a:br>
              <a:rPr lang="ru-RU" dirty="0"/>
            </a:br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kafedra_mvi@zntu.edu.ua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5341AF-D7AB-4A67-A004-AF77852AE1DE}"/>
              </a:ext>
            </a:extLst>
          </p:cNvPr>
          <p:cNvSpPr txBox="1"/>
          <p:nvPr/>
        </p:nvSpPr>
        <p:spPr>
          <a:xfrm>
            <a:off x="335360" y="4005064"/>
            <a:ext cx="3519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 i="0" u="none" strike="noStrike">
                <a:solidFill>
                  <a:srgbClr val="000000"/>
                </a:solidFill>
                <a:effectLst/>
                <a:latin typeface="Roboto"/>
              </a:defRPr>
            </a:lvl1pPr>
          </a:lstStyle>
          <a:p>
            <a:r>
              <a:rPr lang="ru-RU" dirty="0"/>
              <a:t>Кафедра «</a:t>
            </a:r>
            <a:r>
              <a:rPr lang="ru-RU" dirty="0" err="1"/>
              <a:t>Деталі</a:t>
            </a:r>
            <a:r>
              <a:rPr lang="ru-RU" dirty="0"/>
              <a:t> машин і </a:t>
            </a:r>
            <a:r>
              <a:rPr lang="ru-RU" dirty="0" err="1"/>
              <a:t>підйомно-транспортні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» (ДМПТМ)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2DFBBB-C3BB-436E-B92D-E3C158F0E53B}"/>
              </a:ext>
            </a:extLst>
          </p:cNvPr>
          <p:cNvSpPr txBox="1"/>
          <p:nvPr/>
        </p:nvSpPr>
        <p:spPr>
          <a:xfrm>
            <a:off x="1254977" y="4626139"/>
            <a:ext cx="27952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 i="1">
                <a:solidFill>
                  <a:srgbClr val="000000"/>
                </a:solidFill>
                <a:effectLst/>
                <a:latin typeface="Roboto Condensed"/>
              </a:defRPr>
            </a:lvl1pPr>
          </a:lstStyle>
          <a:p>
            <a:r>
              <a:rPr lang="ru-RU" dirty="0" err="1">
                <a:solidFill>
                  <a:schemeClr val="accent4">
                    <a:lumMod val="10000"/>
                  </a:schemeClr>
                </a:solidFill>
              </a:rPr>
              <a:t>аудиторія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(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</a:rPr>
              <a:t>кабінет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): 543</a:t>
            </a:r>
            <a:br>
              <a:rPr lang="ru-RU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тел.: +380(61)643182, 769-82-02</a:t>
            </a:r>
            <a:br>
              <a:rPr lang="ru-RU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e-mail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: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kafedra_dm_ptm@zntu.edu.ua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94" y="1640353"/>
            <a:ext cx="1347333" cy="1298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69" y="1584340"/>
            <a:ext cx="1627773" cy="1566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43" y="3199600"/>
            <a:ext cx="1353429" cy="1298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97" y="3045186"/>
            <a:ext cx="1627773" cy="1585097"/>
          </a:xfrm>
          <a:prstGeom prst="rect">
            <a:avLst/>
          </a:prstGeom>
        </p:spPr>
      </p:pic>
      <p:pic>
        <p:nvPicPr>
          <p:cNvPr id="6" name="10. Mark Zellner - On We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619" y="152467"/>
            <a:ext cx="609600" cy="609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6AE15C4-0191-428E-911E-F4930A1991C9}"/>
              </a:ext>
            </a:extLst>
          </p:cNvPr>
          <p:cNvSpPr txBox="1"/>
          <p:nvPr/>
        </p:nvSpPr>
        <p:spPr>
          <a:xfrm>
            <a:off x="4728673" y="5117734"/>
            <a:ext cx="327713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 i="1">
                <a:solidFill>
                  <a:srgbClr val="000000"/>
                </a:solidFill>
                <a:effectLst/>
                <a:latin typeface="Roboto Condensed"/>
              </a:defRPr>
            </a:lvl1pPr>
          </a:lstStyle>
          <a:p>
            <a:r>
              <a:rPr lang="ru-RU" dirty="0" err="1"/>
              <a:t>аудиторія</a:t>
            </a:r>
            <a:r>
              <a:rPr lang="ru-RU" dirty="0"/>
              <a:t> (</a:t>
            </a:r>
            <a:r>
              <a:rPr lang="ru-RU" dirty="0" err="1"/>
              <a:t>кабінет</a:t>
            </a:r>
            <a:r>
              <a:rPr lang="ru-RU" dirty="0"/>
              <a:t>): 380</a:t>
            </a:r>
            <a:br>
              <a:rPr lang="ru-RU" dirty="0"/>
            </a:br>
            <a:r>
              <a:rPr lang="ru-RU" dirty="0"/>
              <a:t>тел.: +380(61)7698350, +380(61)7644423</a:t>
            </a:r>
            <a:br>
              <a:rPr lang="ru-RU" dirty="0"/>
            </a:br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dekanat_mbf@zntu.edu.ua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40C06F-F401-4733-A953-3720658DE2A4}"/>
              </a:ext>
            </a:extLst>
          </p:cNvPr>
          <p:cNvSpPr txBox="1"/>
          <p:nvPr/>
        </p:nvSpPr>
        <p:spPr>
          <a:xfrm>
            <a:off x="4278000" y="4809956"/>
            <a:ext cx="1169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Roboto"/>
              </a:rPr>
              <a:t>Деканат</a:t>
            </a:r>
            <a:endParaRPr lang="ru-RU" sz="1400" b="1" i="0" u="none" strike="noStrike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66870973"/>
      </p:ext>
    </p:extLst>
  </p:cSld>
  <p:clrMapOvr>
    <a:masterClrMapping/>
  </p:clrMapOvr>
  <p:transition advTm="26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/>
      <p:bldP spid="24" grpId="0"/>
      <p:bldP spid="25" grpId="0"/>
      <p:bldP spid="56" grpId="0" animBg="1"/>
      <p:bldP spid="57" grpId="0" animBg="1"/>
      <p:bldP spid="58" grpId="0"/>
      <p:bldP spid="59" grpId="0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 animBg="1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79FDD655-8269-4B3F-AEDA-F3E4ED5F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66" y="97659"/>
            <a:ext cx="1306562" cy="156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Rectangle 1"/>
          <p:cNvSpPr txBox="1">
            <a:spLocks/>
          </p:cNvSpPr>
          <p:nvPr/>
        </p:nvSpPr>
        <p:spPr>
          <a:xfrm>
            <a:off x="856128" y="5053464"/>
            <a:ext cx="6120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pc="-56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uk-UA" sz="4800" b="1" dirty="0"/>
              <a:t>Дякуємо за увагу !</a:t>
            </a:r>
            <a:endParaRPr lang="ru-RU" sz="4800" b="1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378D84B-A2A1-4E1C-B6C9-A49EC473D0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96" y="5744382"/>
            <a:ext cx="2243596" cy="1113618"/>
          </a:xfrm>
          <a:prstGeom prst="rect">
            <a:avLst/>
          </a:prstGeom>
        </p:spPr>
      </p:pic>
      <p:sp>
        <p:nvSpPr>
          <p:cNvPr id="53" name="矩形 6">
            <a:extLst>
              <a:ext uri="{FF2B5EF4-FFF2-40B4-BE49-F238E27FC236}">
                <a16:creationId xmlns:a16="http://schemas.microsoft.com/office/drawing/2014/main" id="{E1936047-5427-466C-98D1-083D8392D624}"/>
              </a:ext>
            </a:extLst>
          </p:cNvPr>
          <p:cNvSpPr/>
          <p:nvPr/>
        </p:nvSpPr>
        <p:spPr>
          <a:xfrm>
            <a:off x="3391349" y="998324"/>
            <a:ext cx="192834" cy="3781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4" name="矩形 7">
            <a:extLst>
              <a:ext uri="{FF2B5EF4-FFF2-40B4-BE49-F238E27FC236}">
                <a16:creationId xmlns:a16="http://schemas.microsoft.com/office/drawing/2014/main" id="{F6CE5676-4B88-441B-9302-628A8B36E896}"/>
              </a:ext>
            </a:extLst>
          </p:cNvPr>
          <p:cNvSpPr/>
          <p:nvPr/>
        </p:nvSpPr>
        <p:spPr>
          <a:xfrm>
            <a:off x="3391351" y="998324"/>
            <a:ext cx="1478393" cy="1853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5" name="矩形 8">
            <a:extLst>
              <a:ext uri="{FF2B5EF4-FFF2-40B4-BE49-F238E27FC236}">
                <a16:creationId xmlns:a16="http://schemas.microsoft.com/office/drawing/2014/main" id="{C449DD5F-E281-41FE-8CCC-50E70D5EDFC5}"/>
              </a:ext>
            </a:extLst>
          </p:cNvPr>
          <p:cNvSpPr/>
          <p:nvPr/>
        </p:nvSpPr>
        <p:spPr>
          <a:xfrm rot="5400000">
            <a:off x="4084283" y="1719504"/>
            <a:ext cx="1627712" cy="1853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矩形 9">
            <a:extLst>
              <a:ext uri="{FF2B5EF4-FFF2-40B4-BE49-F238E27FC236}">
                <a16:creationId xmlns:a16="http://schemas.microsoft.com/office/drawing/2014/main" id="{7EC5B857-84BC-43DC-96D0-DD4865713448}"/>
              </a:ext>
            </a:extLst>
          </p:cNvPr>
          <p:cNvSpPr/>
          <p:nvPr/>
        </p:nvSpPr>
        <p:spPr>
          <a:xfrm flipV="1">
            <a:off x="3391349" y="2247851"/>
            <a:ext cx="192834" cy="257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10">
            <a:extLst>
              <a:ext uri="{FF2B5EF4-FFF2-40B4-BE49-F238E27FC236}">
                <a16:creationId xmlns:a16="http://schemas.microsoft.com/office/drawing/2014/main" id="{162876D4-307D-4F37-AC03-1600745D5FBE}"/>
              </a:ext>
            </a:extLst>
          </p:cNvPr>
          <p:cNvSpPr/>
          <p:nvPr/>
        </p:nvSpPr>
        <p:spPr>
          <a:xfrm flipV="1">
            <a:off x="3391351" y="2440686"/>
            <a:ext cx="1478393" cy="1853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00FF18-24C1-4DE7-928A-57E21B9FE108}"/>
              </a:ext>
            </a:extLst>
          </p:cNvPr>
          <p:cNvSpPr txBox="1"/>
          <p:nvPr/>
        </p:nvSpPr>
        <p:spPr>
          <a:xfrm>
            <a:off x="2867353" y="1376508"/>
            <a:ext cx="16580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defTabSz="68580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gency FB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uk-UA" altLang="zh-CN" sz="6000" dirty="0">
                <a:solidFill>
                  <a:srgbClr val="0070C0"/>
                </a:solidFill>
                <a:latin typeface="+mj-ea"/>
                <a:ea typeface="+mj-ea"/>
              </a:rPr>
              <a:t>2022</a:t>
            </a:r>
            <a:endParaRPr lang="zh-CN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59" name="任意多边形 33">
            <a:extLst>
              <a:ext uri="{FF2B5EF4-FFF2-40B4-BE49-F238E27FC236}">
                <a16:creationId xmlns:a16="http://schemas.microsoft.com/office/drawing/2014/main" id="{AE4B84D1-4758-4833-A4C4-98E9BE0D2073}"/>
              </a:ext>
            </a:extLst>
          </p:cNvPr>
          <p:cNvSpPr/>
          <p:nvPr/>
        </p:nvSpPr>
        <p:spPr>
          <a:xfrm rot="961210">
            <a:off x="1984911" y="2449085"/>
            <a:ext cx="847204" cy="437267"/>
          </a:xfrm>
          <a:custGeom>
            <a:avLst/>
            <a:gdLst>
              <a:gd name="connsiteX0" fmla="*/ 0 w 1667435"/>
              <a:gd name="connsiteY0" fmla="*/ 0 h 860611"/>
              <a:gd name="connsiteX1" fmla="*/ 1667435 w 1667435"/>
              <a:gd name="connsiteY1" fmla="*/ 0 h 860611"/>
              <a:gd name="connsiteX2" fmla="*/ 739588 w 1667435"/>
              <a:gd name="connsiteY2" fmla="*/ 860611 h 860611"/>
              <a:gd name="connsiteX3" fmla="*/ 0 w 1667435"/>
              <a:gd name="connsiteY3" fmla="*/ 0 h 86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7435" h="860611">
                <a:moveTo>
                  <a:pt x="0" y="0"/>
                </a:moveTo>
                <a:lnTo>
                  <a:pt x="1667435" y="0"/>
                </a:lnTo>
                <a:lnTo>
                  <a:pt x="739588" y="8606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 34">
            <a:extLst>
              <a:ext uri="{FF2B5EF4-FFF2-40B4-BE49-F238E27FC236}">
                <a16:creationId xmlns:a16="http://schemas.microsoft.com/office/drawing/2014/main" id="{FD3C889B-7356-404B-B8B2-E80A67A096D5}"/>
              </a:ext>
            </a:extLst>
          </p:cNvPr>
          <p:cNvSpPr/>
          <p:nvPr/>
        </p:nvSpPr>
        <p:spPr>
          <a:xfrm>
            <a:off x="1793016" y="3203064"/>
            <a:ext cx="561473" cy="593559"/>
          </a:xfrm>
          <a:custGeom>
            <a:avLst/>
            <a:gdLst>
              <a:gd name="connsiteX0" fmla="*/ 0 w 561473"/>
              <a:gd name="connsiteY0" fmla="*/ 0 h 593558"/>
              <a:gd name="connsiteX1" fmla="*/ 561473 w 561473"/>
              <a:gd name="connsiteY1" fmla="*/ 272716 h 593558"/>
              <a:gd name="connsiteX2" fmla="*/ 32084 w 561473"/>
              <a:gd name="connsiteY2" fmla="*/ 593558 h 593558"/>
              <a:gd name="connsiteX3" fmla="*/ 0 w 561473"/>
              <a:gd name="connsiteY3" fmla="*/ 0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473" h="593558">
                <a:moveTo>
                  <a:pt x="0" y="0"/>
                </a:moveTo>
                <a:lnTo>
                  <a:pt x="561473" y="272716"/>
                </a:lnTo>
                <a:lnTo>
                  <a:pt x="32084" y="59355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 36">
            <a:extLst>
              <a:ext uri="{FF2B5EF4-FFF2-40B4-BE49-F238E27FC236}">
                <a16:creationId xmlns:a16="http://schemas.microsoft.com/office/drawing/2014/main" id="{17C2EFF7-65B8-429D-A3CD-4452F31A5E81}"/>
              </a:ext>
            </a:extLst>
          </p:cNvPr>
          <p:cNvSpPr/>
          <p:nvPr/>
        </p:nvSpPr>
        <p:spPr>
          <a:xfrm>
            <a:off x="1199456" y="2625548"/>
            <a:ext cx="336884" cy="304800"/>
          </a:xfrm>
          <a:custGeom>
            <a:avLst/>
            <a:gdLst>
              <a:gd name="connsiteX0" fmla="*/ 0 w 336884"/>
              <a:gd name="connsiteY0" fmla="*/ 0 h 304800"/>
              <a:gd name="connsiteX1" fmla="*/ 80210 w 336884"/>
              <a:gd name="connsiteY1" fmla="*/ 304800 h 304800"/>
              <a:gd name="connsiteX2" fmla="*/ 336884 w 336884"/>
              <a:gd name="connsiteY2" fmla="*/ 192505 h 304800"/>
              <a:gd name="connsiteX3" fmla="*/ 0 w 336884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84" h="304800">
                <a:moveTo>
                  <a:pt x="0" y="0"/>
                </a:moveTo>
                <a:lnTo>
                  <a:pt x="80210" y="304800"/>
                </a:lnTo>
                <a:lnTo>
                  <a:pt x="336884" y="19250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 37">
            <a:extLst>
              <a:ext uri="{FF2B5EF4-FFF2-40B4-BE49-F238E27FC236}">
                <a16:creationId xmlns:a16="http://schemas.microsoft.com/office/drawing/2014/main" id="{9081C6E0-F293-4FB6-8483-ABA36969B5DF}"/>
              </a:ext>
            </a:extLst>
          </p:cNvPr>
          <p:cNvSpPr/>
          <p:nvPr/>
        </p:nvSpPr>
        <p:spPr>
          <a:xfrm>
            <a:off x="4805465" y="2841490"/>
            <a:ext cx="481263" cy="401053"/>
          </a:xfrm>
          <a:custGeom>
            <a:avLst/>
            <a:gdLst>
              <a:gd name="connsiteX0" fmla="*/ 176463 w 481263"/>
              <a:gd name="connsiteY0" fmla="*/ 96253 h 401053"/>
              <a:gd name="connsiteX1" fmla="*/ 0 w 481263"/>
              <a:gd name="connsiteY1" fmla="*/ 401053 h 401053"/>
              <a:gd name="connsiteX2" fmla="*/ 481263 w 481263"/>
              <a:gd name="connsiteY2" fmla="*/ 0 h 401053"/>
              <a:gd name="connsiteX3" fmla="*/ 176463 w 481263"/>
              <a:gd name="connsiteY3" fmla="*/ 96253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263" h="401053">
                <a:moveTo>
                  <a:pt x="176463" y="96253"/>
                </a:moveTo>
                <a:lnTo>
                  <a:pt x="0" y="401053"/>
                </a:lnTo>
                <a:lnTo>
                  <a:pt x="481263" y="0"/>
                </a:lnTo>
                <a:lnTo>
                  <a:pt x="176463" y="96253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任意多边形 38">
            <a:extLst>
              <a:ext uri="{FF2B5EF4-FFF2-40B4-BE49-F238E27FC236}">
                <a16:creationId xmlns:a16="http://schemas.microsoft.com/office/drawing/2014/main" id="{1AC89907-259F-416E-9D1D-FCDE3D55ADAC}"/>
              </a:ext>
            </a:extLst>
          </p:cNvPr>
          <p:cNvSpPr/>
          <p:nvPr/>
        </p:nvSpPr>
        <p:spPr>
          <a:xfrm rot="4178014">
            <a:off x="3041993" y="313775"/>
            <a:ext cx="401052" cy="481263"/>
          </a:xfrm>
          <a:custGeom>
            <a:avLst/>
            <a:gdLst>
              <a:gd name="connsiteX0" fmla="*/ 0 w 401052"/>
              <a:gd name="connsiteY0" fmla="*/ 0 h 481263"/>
              <a:gd name="connsiteX1" fmla="*/ 401052 w 401052"/>
              <a:gd name="connsiteY1" fmla="*/ 96253 h 481263"/>
              <a:gd name="connsiteX2" fmla="*/ 16042 w 401052"/>
              <a:gd name="connsiteY2" fmla="*/ 481263 h 481263"/>
              <a:gd name="connsiteX3" fmla="*/ 0 w 401052"/>
              <a:gd name="connsiteY3" fmla="*/ 0 h 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52" h="481263">
                <a:moveTo>
                  <a:pt x="0" y="0"/>
                </a:moveTo>
                <a:lnTo>
                  <a:pt x="401052" y="96253"/>
                </a:lnTo>
                <a:lnTo>
                  <a:pt x="16042" y="48126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 39">
            <a:extLst>
              <a:ext uri="{FF2B5EF4-FFF2-40B4-BE49-F238E27FC236}">
                <a16:creationId xmlns:a16="http://schemas.microsoft.com/office/drawing/2014/main" id="{E0E90AB6-9566-4108-BF98-EED2F78B1336}"/>
              </a:ext>
            </a:extLst>
          </p:cNvPr>
          <p:cNvSpPr/>
          <p:nvPr/>
        </p:nvSpPr>
        <p:spPr>
          <a:xfrm>
            <a:off x="4821026" y="373875"/>
            <a:ext cx="866273" cy="577516"/>
          </a:xfrm>
          <a:custGeom>
            <a:avLst/>
            <a:gdLst>
              <a:gd name="connsiteX0" fmla="*/ 0 w 866273"/>
              <a:gd name="connsiteY0" fmla="*/ 64168 h 577516"/>
              <a:gd name="connsiteX1" fmla="*/ 866273 w 866273"/>
              <a:gd name="connsiteY1" fmla="*/ 0 h 577516"/>
              <a:gd name="connsiteX2" fmla="*/ 401052 w 866273"/>
              <a:gd name="connsiteY2" fmla="*/ 577516 h 577516"/>
              <a:gd name="connsiteX3" fmla="*/ 0 w 866273"/>
              <a:gd name="connsiteY3" fmla="*/ 64168 h 57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273" h="577516">
                <a:moveTo>
                  <a:pt x="0" y="64168"/>
                </a:moveTo>
                <a:lnTo>
                  <a:pt x="866273" y="0"/>
                </a:lnTo>
                <a:lnTo>
                  <a:pt x="401052" y="577516"/>
                </a:lnTo>
                <a:lnTo>
                  <a:pt x="0" y="64168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40">
            <a:extLst>
              <a:ext uri="{FF2B5EF4-FFF2-40B4-BE49-F238E27FC236}">
                <a16:creationId xmlns:a16="http://schemas.microsoft.com/office/drawing/2014/main" id="{8AB2A823-B42C-4414-99EA-61C10CE4D3D4}"/>
              </a:ext>
            </a:extLst>
          </p:cNvPr>
          <p:cNvSpPr/>
          <p:nvPr/>
        </p:nvSpPr>
        <p:spPr>
          <a:xfrm>
            <a:off x="5443065" y="1140225"/>
            <a:ext cx="368969" cy="352927"/>
          </a:xfrm>
          <a:custGeom>
            <a:avLst/>
            <a:gdLst>
              <a:gd name="connsiteX0" fmla="*/ 0 w 368969"/>
              <a:gd name="connsiteY0" fmla="*/ 0 h 352927"/>
              <a:gd name="connsiteX1" fmla="*/ 368969 w 368969"/>
              <a:gd name="connsiteY1" fmla="*/ 48127 h 352927"/>
              <a:gd name="connsiteX2" fmla="*/ 112295 w 368969"/>
              <a:gd name="connsiteY2" fmla="*/ 352927 h 352927"/>
              <a:gd name="connsiteX3" fmla="*/ 0 w 368969"/>
              <a:gd name="connsiteY3" fmla="*/ 0 h 35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969" h="352927">
                <a:moveTo>
                  <a:pt x="0" y="0"/>
                </a:moveTo>
                <a:lnTo>
                  <a:pt x="368969" y="48127"/>
                </a:lnTo>
                <a:lnTo>
                  <a:pt x="112295" y="35292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 41">
            <a:extLst>
              <a:ext uri="{FF2B5EF4-FFF2-40B4-BE49-F238E27FC236}">
                <a16:creationId xmlns:a16="http://schemas.microsoft.com/office/drawing/2014/main" id="{CFE96472-47B7-4CD7-BC59-0757EA59EA91}"/>
              </a:ext>
            </a:extLst>
          </p:cNvPr>
          <p:cNvSpPr/>
          <p:nvPr/>
        </p:nvSpPr>
        <p:spPr>
          <a:xfrm>
            <a:off x="5025968" y="1685658"/>
            <a:ext cx="753979" cy="577515"/>
          </a:xfrm>
          <a:custGeom>
            <a:avLst/>
            <a:gdLst>
              <a:gd name="connsiteX0" fmla="*/ 0 w 753979"/>
              <a:gd name="connsiteY0" fmla="*/ 0 h 577515"/>
              <a:gd name="connsiteX1" fmla="*/ 48126 w 753979"/>
              <a:gd name="connsiteY1" fmla="*/ 577515 h 577515"/>
              <a:gd name="connsiteX2" fmla="*/ 753979 w 753979"/>
              <a:gd name="connsiteY2" fmla="*/ 513347 h 577515"/>
              <a:gd name="connsiteX3" fmla="*/ 0 w 753979"/>
              <a:gd name="connsiteY3" fmla="*/ 0 h 5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79" h="577515">
                <a:moveTo>
                  <a:pt x="0" y="0"/>
                </a:moveTo>
                <a:lnTo>
                  <a:pt x="48126" y="577515"/>
                </a:lnTo>
                <a:lnTo>
                  <a:pt x="753979" y="51334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任意多边形 42">
            <a:extLst>
              <a:ext uri="{FF2B5EF4-FFF2-40B4-BE49-F238E27FC236}">
                <a16:creationId xmlns:a16="http://schemas.microsoft.com/office/drawing/2014/main" id="{812F5436-44F8-485F-8C4C-806D67C2FD70}"/>
              </a:ext>
            </a:extLst>
          </p:cNvPr>
          <p:cNvSpPr/>
          <p:nvPr/>
        </p:nvSpPr>
        <p:spPr>
          <a:xfrm>
            <a:off x="5779947" y="2022538"/>
            <a:ext cx="1090863" cy="561475"/>
          </a:xfrm>
          <a:custGeom>
            <a:avLst/>
            <a:gdLst>
              <a:gd name="connsiteX0" fmla="*/ 433136 w 1090863"/>
              <a:gd name="connsiteY0" fmla="*/ 0 h 561474"/>
              <a:gd name="connsiteX1" fmla="*/ 0 w 1090863"/>
              <a:gd name="connsiteY1" fmla="*/ 561474 h 561474"/>
              <a:gd name="connsiteX2" fmla="*/ 1090863 w 1090863"/>
              <a:gd name="connsiteY2" fmla="*/ 256674 h 561474"/>
              <a:gd name="connsiteX3" fmla="*/ 481263 w 1090863"/>
              <a:gd name="connsiteY3" fmla="*/ 16042 h 561474"/>
              <a:gd name="connsiteX4" fmla="*/ 433136 w 1090863"/>
              <a:gd name="connsiteY4" fmla="*/ 0 h 56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63" h="561474">
                <a:moveTo>
                  <a:pt x="433136" y="0"/>
                </a:moveTo>
                <a:lnTo>
                  <a:pt x="0" y="561474"/>
                </a:lnTo>
                <a:lnTo>
                  <a:pt x="1090863" y="256674"/>
                </a:lnTo>
                <a:lnTo>
                  <a:pt x="481263" y="16042"/>
                </a:lnTo>
                <a:lnTo>
                  <a:pt x="433136" y="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任意多边形 43">
            <a:extLst>
              <a:ext uri="{FF2B5EF4-FFF2-40B4-BE49-F238E27FC236}">
                <a16:creationId xmlns:a16="http://schemas.microsoft.com/office/drawing/2014/main" id="{95819272-E069-4521-918D-DA24A6857D0B}"/>
              </a:ext>
            </a:extLst>
          </p:cNvPr>
          <p:cNvSpPr/>
          <p:nvPr/>
        </p:nvSpPr>
        <p:spPr>
          <a:xfrm rot="19822463">
            <a:off x="1971389" y="686664"/>
            <a:ext cx="689811" cy="834191"/>
          </a:xfrm>
          <a:custGeom>
            <a:avLst/>
            <a:gdLst>
              <a:gd name="connsiteX0" fmla="*/ 0 w 689811"/>
              <a:gd name="connsiteY0" fmla="*/ 304800 h 834190"/>
              <a:gd name="connsiteX1" fmla="*/ 545432 w 689811"/>
              <a:gd name="connsiteY1" fmla="*/ 0 h 834190"/>
              <a:gd name="connsiteX2" fmla="*/ 689811 w 689811"/>
              <a:gd name="connsiteY2" fmla="*/ 834190 h 834190"/>
              <a:gd name="connsiteX3" fmla="*/ 0 w 689811"/>
              <a:gd name="connsiteY3" fmla="*/ 304800 h 83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811" h="834190">
                <a:moveTo>
                  <a:pt x="0" y="304800"/>
                </a:moveTo>
                <a:lnTo>
                  <a:pt x="545432" y="0"/>
                </a:lnTo>
                <a:lnTo>
                  <a:pt x="689811" y="834190"/>
                </a:lnTo>
                <a:lnTo>
                  <a:pt x="0" y="304800"/>
                </a:lnTo>
                <a:close/>
              </a:path>
            </a:pathLst>
          </a:custGeom>
          <a:gradFill flip="none" rotWithShape="1">
            <a:gsLst>
              <a:gs pos="0">
                <a:srgbClr val="005EA4">
                  <a:tint val="66000"/>
                  <a:satMod val="160000"/>
                </a:srgbClr>
              </a:gs>
              <a:gs pos="50000">
                <a:srgbClr val="005EA4">
                  <a:tint val="44500"/>
                  <a:satMod val="160000"/>
                </a:srgbClr>
              </a:gs>
              <a:gs pos="100000">
                <a:srgbClr val="005EA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47CB9E-FD32-4C25-92CD-960D8A04D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08" y="116632"/>
            <a:ext cx="2095208" cy="139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FEC891-7072-4B16-A2B0-9053510F3C0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22" y="908720"/>
            <a:ext cx="2094388" cy="1178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A6490-3797-48C3-88AE-4E4D50936A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3" b="19285"/>
          <a:stretch/>
        </p:blipFill>
        <p:spPr>
          <a:xfrm>
            <a:off x="6960096" y="1661942"/>
            <a:ext cx="2091338" cy="1178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9F88EF-256D-4AE8-BDF6-B4FA86BC0C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5"/>
          <a:stretch/>
        </p:blipFill>
        <p:spPr>
          <a:xfrm>
            <a:off x="8683822" y="2398791"/>
            <a:ext cx="2094388" cy="1178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387D2F-3FE4-4F28-94E1-2EF715E912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6960096" y="3025070"/>
            <a:ext cx="2097314" cy="1170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6DB46CF-8D35-4B32-A4A6-57E08ECE84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3002" y="3911387"/>
            <a:ext cx="2095208" cy="1389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F414E9-B234-4BA6-BADA-C1D58BC55F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3063" y="94615"/>
            <a:ext cx="1206929" cy="1417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21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2" presetClass="entr" presetSubtype="3" ac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accel="78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accel="78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accel="78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accel="78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2" accel="7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2" accel="78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accel="78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accel="78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9" accel="78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650"/>
                            </p:stCondLst>
                            <p:childTnLst>
                              <p:par>
                                <p:cTn id="9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6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5897</TotalTime>
  <Words>355</Words>
  <Application>Microsoft Office PowerPoint</Application>
  <PresentationFormat>Широкоэкранный</PresentationFormat>
  <Paragraphs>115</Paragraphs>
  <Slides>9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30" baseType="lpstr">
      <vt:lpstr>微软雅黑</vt:lpstr>
      <vt:lpstr>宋体</vt:lpstr>
      <vt:lpstr>Agency FB</vt:lpstr>
      <vt:lpstr>Arial</vt:lpstr>
      <vt:lpstr>Calibri</vt:lpstr>
      <vt:lpstr>Century Gothic</vt:lpstr>
      <vt:lpstr>Designball-Edu-01</vt:lpstr>
      <vt:lpstr>Designball-edu-02</vt:lpstr>
      <vt:lpstr>Designball-Electronic-Device-02</vt:lpstr>
      <vt:lpstr>Helvetica</vt:lpstr>
      <vt:lpstr>HK Grotesk Bold</vt:lpstr>
      <vt:lpstr>Open Sans</vt:lpstr>
      <vt:lpstr>Roboto</vt:lpstr>
      <vt:lpstr>Roboto Condensed</vt:lpstr>
      <vt:lpstr>Tahoma</vt:lpstr>
      <vt:lpstr>Times New Roman</vt:lpstr>
      <vt:lpstr>Verdana</vt:lpstr>
      <vt:lpstr>Wingdings</vt:lpstr>
      <vt:lpstr>Глобус</vt:lpstr>
      <vt:lpstr>1_Глобус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Запорізький національний технічний університет</dc:title>
  <dc:creator>admin</dc:creator>
  <cp:lastModifiedBy>User</cp:lastModifiedBy>
  <cp:revision>560</cp:revision>
  <dcterms:created xsi:type="dcterms:W3CDTF">2012-11-19T08:52:34Z</dcterms:created>
  <dcterms:modified xsi:type="dcterms:W3CDTF">2022-04-21T09:07:47Z</dcterms:modified>
</cp:coreProperties>
</file>