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23"/>
  </p:notesMasterIdLst>
  <p:sldIdLst>
    <p:sldId id="256" r:id="rId2"/>
    <p:sldId id="265" r:id="rId3"/>
    <p:sldId id="271" r:id="rId4"/>
    <p:sldId id="279" r:id="rId5"/>
    <p:sldId id="281" r:id="rId6"/>
    <p:sldId id="280" r:id="rId7"/>
    <p:sldId id="282" r:id="rId8"/>
    <p:sldId id="283" r:id="rId9"/>
    <p:sldId id="272" r:id="rId10"/>
    <p:sldId id="273" r:id="rId11"/>
    <p:sldId id="274" r:id="rId12"/>
    <p:sldId id="275" r:id="rId13"/>
    <p:sldId id="276" r:id="rId14"/>
    <p:sldId id="277" r:id="rId15"/>
    <p:sldId id="278" r:id="rId16"/>
    <p:sldId id="287" r:id="rId17"/>
    <p:sldId id="288" r:id="rId18"/>
    <p:sldId id="284" r:id="rId19"/>
    <p:sldId id="285" r:id="rId20"/>
    <p:sldId id="286" r:id="rId21"/>
    <p:sldId id="289"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Roboto Bold" panose="020B0604020202020204" charset="0"/>
      <p:regular r:id="rId28"/>
    </p:embeddedFont>
    <p:embeddedFont>
      <p:font typeface="Tw Cen MT" panose="020B0602020104020603" pitchFamily="34" charset="0"/>
      <p:regular r:id="rId29"/>
      <p:bold r:id="rId30"/>
      <p:italic r:id="rId31"/>
      <p:boldItalic r:id="rId32"/>
    </p:embeddedFont>
  </p:embeddedFontLst>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26" autoAdjust="0"/>
  </p:normalViewPr>
  <p:slideViewPr>
    <p:cSldViewPr>
      <p:cViewPr varScale="1">
        <p:scale>
          <a:sx n="50" d="100"/>
          <a:sy n="50" d="100"/>
        </p:scale>
        <p:origin x="90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CED99-BD84-4325-BA36-A828F840FA48}" type="datetimeFigureOut">
              <a:rPr lang="uk-UA" smtClean="0"/>
              <a:t>09.05.2022</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295-6754-451E-834D-5DA2B52D6FD9}" type="slidenum">
              <a:rPr lang="uk-UA" smtClean="0"/>
              <a:t>‹№›</a:t>
            </a:fld>
            <a:endParaRPr lang="uk-UA"/>
          </a:p>
        </p:txBody>
      </p:sp>
    </p:spTree>
    <p:extLst>
      <p:ext uri="{BB962C8B-B14F-4D97-AF65-F5344CB8AC3E}">
        <p14:creationId xmlns:p14="http://schemas.microsoft.com/office/powerpoint/2010/main" val="3704951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90444295-6754-451E-834D-5DA2B52D6FD9}" type="slidenum">
              <a:rPr lang="uk-UA" smtClean="0"/>
              <a:t>3</a:t>
            </a:fld>
            <a:endParaRPr lang="uk-UA"/>
          </a:p>
        </p:txBody>
      </p:sp>
    </p:spTree>
    <p:extLst>
      <p:ext uri="{BB962C8B-B14F-4D97-AF65-F5344CB8AC3E}">
        <p14:creationId xmlns:p14="http://schemas.microsoft.com/office/powerpoint/2010/main" val="2186042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66" name="Рисунок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18288005" cy="1028700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Группа 10"/>
          <p:cNvGrpSpPr/>
          <p:nvPr/>
        </p:nvGrpSpPr>
        <p:grpSpPr>
          <a:xfrm>
            <a:off x="1" y="1"/>
            <a:ext cx="3457577" cy="10287002"/>
            <a:chOff x="0" y="0"/>
            <a:chExt cx="2305051" cy="6858001"/>
          </a:xfrm>
          <a:gradFill flip="none" rotWithShape="1">
            <a:gsLst>
              <a:gs pos="0">
                <a:schemeClr val="tx2"/>
              </a:gs>
              <a:gs pos="100000">
                <a:schemeClr val="tx2">
                  <a:lumMod val="50000"/>
                </a:schemeClr>
              </a:gs>
            </a:gsLst>
            <a:lin ang="5400000" scaled="0"/>
            <a:tileRect/>
          </a:gradFill>
        </p:grpSpPr>
        <p:sp>
          <p:nvSpPr>
            <p:cNvPr id="12" name="Прямоугольник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Полилиния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Полилиния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Прямоугольник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Полилиния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Полилиния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Полилиния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Полилиния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Полилиния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Полилиния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Полилиния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Полилиния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Полилиния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Полилиния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Полилиния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Полилиния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Полилиния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Полилиния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Полилиния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Полилиния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Полилиния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Полилиния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Полилиния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Полилиния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Полилиния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Полилиния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Полилиния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Полилиния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Прямоугольник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Полилиния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Полилиния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Полилиния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Полилиния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Полилиния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Полилиния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Полилиния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Полилиния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Полилиния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Полилиния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Полилиния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Прямоугольник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Полилиния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Полилиния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Полилиния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Полилиния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Полилиния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Полилиния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Полилиния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Полилиния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Полилиния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Полилиния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Полилиния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Полилиния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Полилиния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Заголовок 1"/>
          <p:cNvSpPr>
            <a:spLocks noGrp="1"/>
          </p:cNvSpPr>
          <p:nvPr>
            <p:ph type="ctrTitle"/>
          </p:nvPr>
        </p:nvSpPr>
        <p:spPr>
          <a:xfrm>
            <a:off x="2814637" y="1683545"/>
            <a:ext cx="13187363" cy="3581400"/>
          </a:xfrm>
        </p:spPr>
        <p:txBody>
          <a:bodyPr rtlCol="0" anchor="b">
            <a:normAutofit/>
          </a:bodyPr>
          <a:lstStyle>
            <a:lvl1pPr algn="l">
              <a:defRPr sz="7200"/>
            </a:lvl1pPr>
          </a:lstStyle>
          <a:p>
            <a:pPr rtl="0"/>
            <a:r>
              <a:rPr lang="ru-RU" noProof="0"/>
              <a:t>Образец заголовка</a:t>
            </a:r>
          </a:p>
        </p:txBody>
      </p:sp>
      <p:sp>
        <p:nvSpPr>
          <p:cNvPr id="3" name="Подзаголовок 2"/>
          <p:cNvSpPr>
            <a:spLocks noGrp="1"/>
          </p:cNvSpPr>
          <p:nvPr>
            <p:ph type="subTitle" idx="1"/>
          </p:nvPr>
        </p:nvSpPr>
        <p:spPr>
          <a:xfrm>
            <a:off x="2814637" y="5403057"/>
            <a:ext cx="13187363" cy="2483643"/>
          </a:xfrm>
        </p:spPr>
        <p:txBody>
          <a:bodyPr rtlCol="0">
            <a:normAutofit/>
          </a:bodyPr>
          <a:lstStyle>
            <a:lvl1pPr marL="0" indent="0" algn="l">
              <a:buNone/>
              <a:defRPr sz="30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pPr rtl="0"/>
            <a:r>
              <a:rPr lang="ru-RU" noProof="0"/>
              <a:t>Образец подзаголовка</a:t>
            </a:r>
          </a:p>
        </p:txBody>
      </p:sp>
      <p:sp>
        <p:nvSpPr>
          <p:cNvPr id="4" name="Дата 3"/>
          <p:cNvSpPr>
            <a:spLocks noGrp="1"/>
          </p:cNvSpPr>
          <p:nvPr>
            <p:ph type="dt" sz="half" idx="10"/>
          </p:nvPr>
        </p:nvSpPr>
        <p:spPr>
          <a:xfrm>
            <a:off x="10616267" y="8115302"/>
            <a:ext cx="4114800" cy="547688"/>
          </a:xfrm>
        </p:spPr>
        <p:txBody>
          <a:bodyPr rtlCol="0"/>
          <a:lstStyle/>
          <a:p>
            <a:fld id="{1D8BD707-D9CF-40AE-B4C6-C98DA3205C09}" type="datetimeFigureOut">
              <a:rPr lang="en-US" smtClean="0"/>
              <a:pPr/>
              <a:t>5/9/2022</a:t>
            </a:fld>
            <a:endParaRPr lang="en-US"/>
          </a:p>
        </p:txBody>
      </p:sp>
      <p:sp>
        <p:nvSpPr>
          <p:cNvPr id="5" name="Нижний колонтитул 4"/>
          <p:cNvSpPr>
            <a:spLocks noGrp="1"/>
          </p:cNvSpPr>
          <p:nvPr>
            <p:ph type="ftr" sz="quarter" idx="11"/>
          </p:nvPr>
        </p:nvSpPr>
        <p:spPr>
          <a:xfrm>
            <a:off x="2814636" y="8115302"/>
            <a:ext cx="7687329" cy="547688"/>
          </a:xfrm>
        </p:spPr>
        <p:txBody>
          <a:bodyPr rtlCol="0"/>
          <a:lstStyle/>
          <a:p>
            <a:endParaRPr lang="en-US"/>
          </a:p>
        </p:txBody>
      </p:sp>
      <p:sp>
        <p:nvSpPr>
          <p:cNvPr id="6" name="Номер слайда 5"/>
          <p:cNvSpPr>
            <a:spLocks noGrp="1"/>
          </p:cNvSpPr>
          <p:nvPr>
            <p:ph type="sldNum" sz="quarter" idx="12"/>
          </p:nvPr>
        </p:nvSpPr>
        <p:spPr>
          <a:xfrm>
            <a:off x="14845367" y="8115299"/>
            <a:ext cx="1156634" cy="547688"/>
          </a:xfrm>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65235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116" y="6456997"/>
            <a:ext cx="14868533" cy="1229033"/>
          </a:xfrm>
        </p:spPr>
        <p:txBody>
          <a:bodyPr rtlCol="0" anchor="b">
            <a:normAutofit/>
          </a:bodyPr>
          <a:lstStyle>
            <a:lvl1pPr>
              <a:defRPr sz="480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1712117" y="909639"/>
            <a:ext cx="14868531" cy="4949667"/>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4800"/>
            </a:lvl1pPr>
          </a:lstStyle>
          <a:p>
            <a:pPr marL="0" lvl="0" indent="0" rtl="0">
              <a:buNone/>
            </a:pPr>
            <a:r>
              <a:rPr lang="ru-RU" noProof="0"/>
              <a:t>Щелкните значок, чтобы добавить изображение</a:t>
            </a:r>
          </a:p>
        </p:txBody>
      </p:sp>
      <p:sp>
        <p:nvSpPr>
          <p:cNvPr id="4" name="Текст 3"/>
          <p:cNvSpPr>
            <a:spLocks noGrp="1"/>
          </p:cNvSpPr>
          <p:nvPr>
            <p:ph type="body" sz="half" idx="2"/>
          </p:nvPr>
        </p:nvSpPr>
        <p:spPr>
          <a:xfrm>
            <a:off x="1712047" y="7686030"/>
            <a:ext cx="14866289" cy="1023708"/>
          </a:xfrm>
        </p:spPr>
        <p:txBody>
          <a:bodyPr rtlCol="0">
            <a:norm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84439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185" y="914400"/>
            <a:ext cx="14858933" cy="5143500"/>
          </a:xfrm>
        </p:spPr>
        <p:txBody>
          <a:bodyPr rtlCol="0" anchor="ctr">
            <a:normAutofit/>
          </a:bodyPr>
          <a:lstStyle>
            <a:lvl1pPr>
              <a:defRPr sz="5400"/>
            </a:lvl1pPr>
          </a:lstStyle>
          <a:p>
            <a:pPr rtl="0"/>
            <a:r>
              <a:rPr lang="ru-RU" noProof="0"/>
              <a:t>Образец заголовка</a:t>
            </a:r>
          </a:p>
        </p:txBody>
      </p:sp>
      <p:sp>
        <p:nvSpPr>
          <p:cNvPr id="4" name="Текст 3"/>
          <p:cNvSpPr>
            <a:spLocks noGrp="1"/>
          </p:cNvSpPr>
          <p:nvPr>
            <p:ph type="body" sz="half" idx="2"/>
          </p:nvPr>
        </p:nvSpPr>
        <p:spPr>
          <a:xfrm>
            <a:off x="1712116" y="6629399"/>
            <a:ext cx="14856689" cy="2057399"/>
          </a:xfrm>
        </p:spPr>
        <p:txBody>
          <a:bodyPr rtlCol="0" anchor="ct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2650032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9318" y="914399"/>
            <a:ext cx="13954128" cy="4122644"/>
          </a:xfrm>
        </p:spPr>
        <p:txBody>
          <a:bodyPr rtlCol="0" anchor="ctr">
            <a:normAutofit/>
          </a:bodyPr>
          <a:lstStyle>
            <a:lvl1pPr>
              <a:defRPr sz="5400"/>
            </a:lvl1pPr>
          </a:lstStyle>
          <a:p>
            <a:pPr rtl="0"/>
            <a:r>
              <a:rPr lang="ru-RU" noProof="0"/>
              <a:t>Образец заголовка</a:t>
            </a:r>
          </a:p>
        </p:txBody>
      </p:sp>
      <p:sp>
        <p:nvSpPr>
          <p:cNvPr id="12" name="Текст 3"/>
          <p:cNvSpPr>
            <a:spLocks noGrp="1"/>
          </p:cNvSpPr>
          <p:nvPr>
            <p:ph type="body" sz="half" idx="13"/>
          </p:nvPr>
        </p:nvSpPr>
        <p:spPr>
          <a:xfrm>
            <a:off x="2580967" y="5048336"/>
            <a:ext cx="13128449" cy="823452"/>
          </a:xfrm>
        </p:spPr>
        <p:txBody>
          <a:bodyPr rtlCol="0"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4" name="Текст 3"/>
          <p:cNvSpPr>
            <a:spLocks noGrp="1"/>
          </p:cNvSpPr>
          <p:nvPr>
            <p:ph type="body" sz="half" idx="2"/>
          </p:nvPr>
        </p:nvSpPr>
        <p:spPr>
          <a:xfrm>
            <a:off x="1712117" y="6464879"/>
            <a:ext cx="14859003" cy="2234244"/>
          </a:xfrm>
        </p:spPr>
        <p:txBody>
          <a:bodyPr rtlCol="0" anchor="ct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
        <p:nvSpPr>
          <p:cNvPr id="60" name="Надпись 59"/>
          <p:cNvSpPr txBox="1"/>
          <p:nvPr/>
        </p:nvSpPr>
        <p:spPr>
          <a:xfrm>
            <a:off x="1355268" y="1098591"/>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12000" noProof="0">
                <a:solidFill>
                  <a:schemeClr val="tx1"/>
                </a:solidFill>
                <a:effectLst/>
              </a:rPr>
              <a:t>«</a:t>
            </a:r>
          </a:p>
        </p:txBody>
      </p:sp>
      <p:sp>
        <p:nvSpPr>
          <p:cNvPr id="61" name="Надпись 60"/>
          <p:cNvSpPr txBox="1"/>
          <p:nvPr/>
        </p:nvSpPr>
        <p:spPr>
          <a:xfrm>
            <a:off x="15806055" y="4147458"/>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12000" noProof="0">
                <a:solidFill>
                  <a:schemeClr val="tx1"/>
                </a:solidFill>
                <a:effectLst/>
              </a:rPr>
              <a:t>»</a:t>
            </a:r>
          </a:p>
        </p:txBody>
      </p:sp>
    </p:spTree>
    <p:extLst>
      <p:ext uri="{BB962C8B-B14F-4D97-AF65-F5344CB8AC3E}">
        <p14:creationId xmlns:p14="http://schemas.microsoft.com/office/powerpoint/2010/main" val="415361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116" y="3201062"/>
            <a:ext cx="14859002" cy="3767753"/>
          </a:xfrm>
        </p:spPr>
        <p:txBody>
          <a:bodyPr rtlCol="0" anchor="b">
            <a:normAutofit/>
          </a:bodyPr>
          <a:lstStyle>
            <a:lvl1pPr>
              <a:defRPr sz="5400"/>
            </a:lvl1pPr>
          </a:lstStyle>
          <a:p>
            <a:pPr rtl="0"/>
            <a:r>
              <a:rPr lang="ru-RU" noProof="0"/>
              <a:t>Образец заголовка</a:t>
            </a:r>
          </a:p>
        </p:txBody>
      </p:sp>
      <p:sp>
        <p:nvSpPr>
          <p:cNvPr id="4" name="Текст 3"/>
          <p:cNvSpPr>
            <a:spLocks noGrp="1"/>
          </p:cNvSpPr>
          <p:nvPr>
            <p:ph type="body" sz="half" idx="2"/>
          </p:nvPr>
        </p:nvSpPr>
        <p:spPr>
          <a:xfrm>
            <a:off x="1712047" y="6986483"/>
            <a:ext cx="14856758" cy="1710966"/>
          </a:xfrm>
        </p:spPr>
        <p:txBody>
          <a:bodyPr rtlCol="0" anchor="t">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412863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столбца">
    <p:spTree>
      <p:nvGrpSpPr>
        <p:cNvPr id="1" name=""/>
        <p:cNvGrpSpPr/>
        <p:nvPr/>
      </p:nvGrpSpPr>
      <p:grpSpPr>
        <a:xfrm>
          <a:off x="0" y="0"/>
          <a:ext cx="0" cy="0"/>
          <a:chOff x="0" y="0"/>
          <a:chExt cx="0" cy="0"/>
        </a:xfrm>
      </p:grpSpPr>
      <p:sp>
        <p:nvSpPr>
          <p:cNvPr id="15" name="Заголовок 1"/>
          <p:cNvSpPr>
            <a:spLocks noGrp="1"/>
          </p:cNvSpPr>
          <p:nvPr>
            <p:ph type="title"/>
          </p:nvPr>
        </p:nvSpPr>
        <p:spPr>
          <a:xfrm>
            <a:off x="1712120" y="914400"/>
            <a:ext cx="14858997" cy="2857500"/>
          </a:xfrm>
        </p:spPr>
        <p:txBody>
          <a:bodyPr rtlCol="0"/>
          <a:lstStyle/>
          <a:p>
            <a:pPr rtl="0"/>
            <a:r>
              <a:rPr lang="ru-RU" noProof="0"/>
              <a:t>Образец заголовка</a:t>
            </a:r>
          </a:p>
        </p:txBody>
      </p:sp>
      <p:sp>
        <p:nvSpPr>
          <p:cNvPr id="7" name="Текст 2"/>
          <p:cNvSpPr>
            <a:spLocks noGrp="1"/>
          </p:cNvSpPr>
          <p:nvPr>
            <p:ph type="body" idx="1"/>
          </p:nvPr>
        </p:nvSpPr>
        <p:spPr>
          <a:xfrm>
            <a:off x="1712116" y="4011695"/>
            <a:ext cx="4795349" cy="1028700"/>
          </a:xfrm>
        </p:spPr>
        <p:txBody>
          <a:bodyPr rtlCol="0" anchor="b">
            <a:noAutofit/>
          </a:bodyPr>
          <a:lstStyle>
            <a:lvl1pPr marL="0" indent="0">
              <a:lnSpc>
                <a:spcPct val="90000"/>
              </a:lnSpc>
              <a:buNone/>
              <a:defRPr sz="36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8" name="Текст 3"/>
          <p:cNvSpPr>
            <a:spLocks noGrp="1"/>
          </p:cNvSpPr>
          <p:nvPr>
            <p:ph type="body" sz="half" idx="15"/>
          </p:nvPr>
        </p:nvSpPr>
        <p:spPr>
          <a:xfrm>
            <a:off x="1691878" y="5040395"/>
            <a:ext cx="4813103" cy="3646404"/>
          </a:xfrm>
        </p:spPr>
        <p:txBody>
          <a:bodyPr rtlCol="0"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rtl="0"/>
            <a:r>
              <a:rPr lang="ru-RU" noProof="0"/>
              <a:t>Образец текста</a:t>
            </a:r>
          </a:p>
        </p:txBody>
      </p:sp>
      <p:sp>
        <p:nvSpPr>
          <p:cNvPr id="9" name="Текст 4"/>
          <p:cNvSpPr>
            <a:spLocks noGrp="1"/>
          </p:cNvSpPr>
          <p:nvPr>
            <p:ph type="body" sz="quarter" idx="3"/>
          </p:nvPr>
        </p:nvSpPr>
        <p:spPr>
          <a:xfrm>
            <a:off x="6772150" y="4016453"/>
            <a:ext cx="4776578" cy="1028700"/>
          </a:xfrm>
        </p:spPr>
        <p:txBody>
          <a:bodyPr rtlCol="0" anchor="b">
            <a:noAutofit/>
          </a:bodyPr>
          <a:lstStyle>
            <a:lvl1pPr marL="0" indent="0">
              <a:lnSpc>
                <a:spcPct val="90000"/>
              </a:lnSpc>
              <a:buNone/>
              <a:defRPr sz="36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10" name="Текст 3"/>
          <p:cNvSpPr>
            <a:spLocks noGrp="1"/>
          </p:cNvSpPr>
          <p:nvPr>
            <p:ph type="body" sz="half" idx="16"/>
          </p:nvPr>
        </p:nvSpPr>
        <p:spPr>
          <a:xfrm>
            <a:off x="6756320" y="5045153"/>
            <a:ext cx="4793745" cy="3646404"/>
          </a:xfrm>
        </p:spPr>
        <p:txBody>
          <a:bodyPr rtlCol="0"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rtl="0"/>
            <a:r>
              <a:rPr lang="ru-RU" noProof="0"/>
              <a:t>Образец текста</a:t>
            </a:r>
          </a:p>
        </p:txBody>
      </p:sp>
      <p:sp>
        <p:nvSpPr>
          <p:cNvPr id="11" name="Текст 4"/>
          <p:cNvSpPr>
            <a:spLocks noGrp="1"/>
          </p:cNvSpPr>
          <p:nvPr>
            <p:ph type="body" sz="quarter" idx="13"/>
          </p:nvPr>
        </p:nvSpPr>
        <p:spPr>
          <a:xfrm>
            <a:off x="11778663" y="4011695"/>
            <a:ext cx="4792452" cy="1028700"/>
          </a:xfrm>
        </p:spPr>
        <p:txBody>
          <a:bodyPr rtlCol="0" anchor="b">
            <a:noAutofit/>
          </a:bodyPr>
          <a:lstStyle>
            <a:lvl1pPr marL="0" indent="0">
              <a:lnSpc>
                <a:spcPct val="90000"/>
              </a:lnSpc>
              <a:buNone/>
              <a:defRPr sz="36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12" name="Текст 3"/>
          <p:cNvSpPr>
            <a:spLocks noGrp="1"/>
          </p:cNvSpPr>
          <p:nvPr>
            <p:ph type="body" sz="half" idx="17"/>
          </p:nvPr>
        </p:nvSpPr>
        <p:spPr>
          <a:xfrm>
            <a:off x="11778663" y="5040395"/>
            <a:ext cx="4792452" cy="3646404"/>
          </a:xfrm>
        </p:spPr>
        <p:txBody>
          <a:bodyPr rtlCol="0"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rtl="0"/>
            <a:r>
              <a:rPr lang="ru-RU" noProof="0"/>
              <a:t>Образец текста</a:t>
            </a:r>
          </a:p>
        </p:txBody>
      </p:sp>
      <p:sp>
        <p:nvSpPr>
          <p:cNvPr id="3" name="Дата 2"/>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4" name="Нижний колонтитул 3"/>
          <p:cNvSpPr>
            <a:spLocks noGrp="1"/>
          </p:cNvSpPr>
          <p:nvPr>
            <p:ph type="ftr" sz="quarter" idx="11"/>
          </p:nvPr>
        </p:nvSpPr>
        <p:spPr/>
        <p:txBody>
          <a:bodyPr rtlCol="0"/>
          <a:lstStyle/>
          <a:p>
            <a:endParaRPr lang="en-US"/>
          </a:p>
        </p:txBody>
      </p:sp>
      <p:sp>
        <p:nvSpPr>
          <p:cNvPr id="5" name="Номер слайда 4"/>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1107040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Заголовок 1"/>
          <p:cNvSpPr>
            <a:spLocks noGrp="1"/>
          </p:cNvSpPr>
          <p:nvPr>
            <p:ph type="title"/>
          </p:nvPr>
        </p:nvSpPr>
        <p:spPr>
          <a:xfrm>
            <a:off x="1712117" y="914400"/>
            <a:ext cx="14858999" cy="2857500"/>
          </a:xfrm>
        </p:spPr>
        <p:txBody>
          <a:bodyPr rtlCol="0"/>
          <a:lstStyle/>
          <a:p>
            <a:pPr rtl="0"/>
            <a:r>
              <a:rPr lang="ru-RU" noProof="0"/>
              <a:t>Образец заголовка</a:t>
            </a:r>
          </a:p>
        </p:txBody>
      </p:sp>
      <p:sp>
        <p:nvSpPr>
          <p:cNvPr id="19" name="Текст 2"/>
          <p:cNvSpPr>
            <a:spLocks noGrp="1"/>
          </p:cNvSpPr>
          <p:nvPr>
            <p:ph type="body" idx="1"/>
          </p:nvPr>
        </p:nvSpPr>
        <p:spPr>
          <a:xfrm>
            <a:off x="1712120" y="6606894"/>
            <a:ext cx="4792860" cy="864393"/>
          </a:xfrm>
        </p:spPr>
        <p:txBody>
          <a:bodyPr rtlCol="0" anchor="b">
            <a:noAutofit/>
          </a:bodyPr>
          <a:lstStyle>
            <a:lvl1pPr marL="0" indent="0">
              <a:lnSpc>
                <a:spcPct val="90000"/>
              </a:lnSpc>
              <a:buNone/>
              <a:defRPr sz="30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20" name="Рисунок 2"/>
          <p:cNvSpPr>
            <a:spLocks noGrp="1" noChangeAspect="1"/>
          </p:cNvSpPr>
          <p:nvPr>
            <p:ph type="pic" idx="15" hasCustomPrompt="1"/>
          </p:nvPr>
        </p:nvSpPr>
        <p:spPr>
          <a:xfrm>
            <a:off x="1712120" y="4000497"/>
            <a:ext cx="4792860" cy="2286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rtl="0">
              <a:buNone/>
            </a:pPr>
            <a:r>
              <a:rPr lang="ru-RU" noProof="0"/>
              <a:t>Щелкните значок, чтобы добавить изображение</a:t>
            </a:r>
          </a:p>
        </p:txBody>
      </p:sp>
      <p:sp>
        <p:nvSpPr>
          <p:cNvPr id="21" name="Текст 3"/>
          <p:cNvSpPr>
            <a:spLocks noGrp="1"/>
          </p:cNvSpPr>
          <p:nvPr>
            <p:ph type="body" sz="half" idx="18"/>
          </p:nvPr>
        </p:nvSpPr>
        <p:spPr>
          <a:xfrm>
            <a:off x="1712120" y="7471288"/>
            <a:ext cx="4792860" cy="1226765"/>
          </a:xfrm>
        </p:spPr>
        <p:txBody>
          <a:bodyPr rtlCol="0"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rtl="0"/>
            <a:r>
              <a:rPr lang="ru-RU" noProof="0"/>
              <a:t>Образец текста</a:t>
            </a:r>
          </a:p>
        </p:txBody>
      </p:sp>
      <p:sp>
        <p:nvSpPr>
          <p:cNvPr id="22" name="Текст 4"/>
          <p:cNvSpPr>
            <a:spLocks noGrp="1"/>
          </p:cNvSpPr>
          <p:nvPr>
            <p:ph type="body" sz="quarter" idx="3"/>
          </p:nvPr>
        </p:nvSpPr>
        <p:spPr>
          <a:xfrm>
            <a:off x="6733580" y="6606894"/>
            <a:ext cx="4800600" cy="864393"/>
          </a:xfrm>
        </p:spPr>
        <p:txBody>
          <a:bodyPr rtlCol="0" anchor="b">
            <a:noAutofit/>
          </a:bodyPr>
          <a:lstStyle>
            <a:lvl1pPr marL="0" indent="0">
              <a:lnSpc>
                <a:spcPct val="90000"/>
              </a:lnSpc>
              <a:buNone/>
              <a:defRPr sz="30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23" name="Рисунок 2"/>
          <p:cNvSpPr>
            <a:spLocks noGrp="1" noChangeAspect="1"/>
          </p:cNvSpPr>
          <p:nvPr>
            <p:ph type="pic" idx="21" hasCustomPrompt="1"/>
          </p:nvPr>
        </p:nvSpPr>
        <p:spPr>
          <a:xfrm>
            <a:off x="6733580" y="4000497"/>
            <a:ext cx="4798410" cy="2286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rtl="0">
              <a:buNone/>
            </a:pPr>
            <a:r>
              <a:rPr lang="ru-RU" noProof="0"/>
              <a:t>Щелкните значок, чтобы добавить изображение</a:t>
            </a:r>
          </a:p>
        </p:txBody>
      </p:sp>
      <p:sp>
        <p:nvSpPr>
          <p:cNvPr id="24" name="Текст 3"/>
          <p:cNvSpPr>
            <a:spLocks noGrp="1"/>
          </p:cNvSpPr>
          <p:nvPr>
            <p:ph type="body" sz="half" idx="19"/>
          </p:nvPr>
        </p:nvSpPr>
        <p:spPr>
          <a:xfrm>
            <a:off x="6731390" y="7471286"/>
            <a:ext cx="4800600" cy="1215513"/>
          </a:xfrm>
        </p:spPr>
        <p:txBody>
          <a:bodyPr rtlCol="0"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rtl="0"/>
            <a:r>
              <a:rPr lang="ru-RU" noProof="0"/>
              <a:t>Образец текста</a:t>
            </a:r>
          </a:p>
        </p:txBody>
      </p:sp>
      <p:sp>
        <p:nvSpPr>
          <p:cNvPr id="25" name="Текст 4"/>
          <p:cNvSpPr>
            <a:spLocks noGrp="1"/>
          </p:cNvSpPr>
          <p:nvPr>
            <p:ph type="body" sz="quarter" idx="13"/>
          </p:nvPr>
        </p:nvSpPr>
        <p:spPr>
          <a:xfrm>
            <a:off x="11778851" y="6606893"/>
            <a:ext cx="4786112" cy="864393"/>
          </a:xfrm>
        </p:spPr>
        <p:txBody>
          <a:bodyPr rtlCol="0" anchor="b">
            <a:noAutofit/>
          </a:bodyPr>
          <a:lstStyle>
            <a:lvl1pPr marL="0" indent="0">
              <a:lnSpc>
                <a:spcPct val="90000"/>
              </a:lnSpc>
              <a:buNone/>
              <a:defRPr sz="30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26" name="Рисунок 2"/>
          <p:cNvSpPr>
            <a:spLocks noGrp="1" noChangeAspect="1"/>
          </p:cNvSpPr>
          <p:nvPr>
            <p:ph type="pic" idx="22" hasCustomPrompt="1"/>
          </p:nvPr>
        </p:nvSpPr>
        <p:spPr>
          <a:xfrm>
            <a:off x="11778664" y="4000497"/>
            <a:ext cx="4792454" cy="2286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rtl="0">
              <a:buNone/>
            </a:pPr>
            <a:r>
              <a:rPr lang="ru-RU" noProof="0"/>
              <a:t>Щелкните значок, чтобы добавить изображение</a:t>
            </a:r>
          </a:p>
        </p:txBody>
      </p:sp>
      <p:sp>
        <p:nvSpPr>
          <p:cNvPr id="27" name="Текст 3"/>
          <p:cNvSpPr>
            <a:spLocks noGrp="1"/>
          </p:cNvSpPr>
          <p:nvPr>
            <p:ph type="body" sz="half" idx="20"/>
          </p:nvPr>
        </p:nvSpPr>
        <p:spPr>
          <a:xfrm>
            <a:off x="11778663" y="7471281"/>
            <a:ext cx="4792452" cy="1215518"/>
          </a:xfrm>
        </p:spPr>
        <p:txBody>
          <a:bodyPr rtlCol="0"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rtl="0"/>
            <a:r>
              <a:rPr lang="ru-RU" noProof="0"/>
              <a:t>Образец текста</a:t>
            </a:r>
          </a:p>
        </p:txBody>
      </p:sp>
      <p:sp>
        <p:nvSpPr>
          <p:cNvPr id="3" name="Дата 2"/>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4" name="Нижний колонтитул 3"/>
          <p:cNvSpPr>
            <a:spLocks noGrp="1"/>
          </p:cNvSpPr>
          <p:nvPr>
            <p:ph type="ftr" sz="quarter" idx="11"/>
          </p:nvPr>
        </p:nvSpPr>
        <p:spPr/>
        <p:txBody>
          <a:bodyPr rtlCol="0"/>
          <a:lstStyle/>
          <a:p>
            <a:endParaRPr lang="en-US"/>
          </a:p>
        </p:txBody>
      </p:sp>
      <p:sp>
        <p:nvSpPr>
          <p:cNvPr id="5" name="Номер слайда 4"/>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3613410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Вертикальный текст 2"/>
          <p:cNvSpPr>
            <a:spLocks noGrp="1"/>
          </p:cNvSpPr>
          <p:nvPr>
            <p:ph type="body" orient="vert" idx="1"/>
          </p:nvPr>
        </p:nvSpPr>
        <p:spPr/>
        <p:txBody>
          <a:bodyPr vert="eaVert" rtlCol="0" anchor="t"/>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5" name="Нижний колонтитул 4"/>
          <p:cNvSpPr>
            <a:spLocks noGrp="1"/>
          </p:cNvSpPr>
          <p:nvPr>
            <p:ph type="ftr" sz="quarter" idx="11"/>
          </p:nvPr>
        </p:nvSpPr>
        <p:spPr/>
        <p:txBody>
          <a:bodyPr rtlCol="0"/>
          <a:lstStyle/>
          <a:p>
            <a:endParaRPr lang="en-US"/>
          </a:p>
        </p:txBody>
      </p:sp>
      <p:sp>
        <p:nvSpPr>
          <p:cNvPr id="6" name="Номер слайда 5"/>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1675939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563601" y="914399"/>
            <a:ext cx="3007517" cy="7772402"/>
          </a:xfrm>
        </p:spPr>
        <p:txBody>
          <a:bodyPr vert="eaVert" rtlCol="0"/>
          <a:lstStyle/>
          <a:p>
            <a:pPr rtl="0"/>
            <a:r>
              <a:rPr lang="ru-RU" noProof="0"/>
              <a:t>Образец заголовка</a:t>
            </a:r>
          </a:p>
        </p:txBody>
      </p:sp>
      <p:sp>
        <p:nvSpPr>
          <p:cNvPr id="3" name="Вертикальный текст 2"/>
          <p:cNvSpPr>
            <a:spLocks noGrp="1"/>
          </p:cNvSpPr>
          <p:nvPr>
            <p:ph type="body" orient="vert" idx="1"/>
          </p:nvPr>
        </p:nvSpPr>
        <p:spPr>
          <a:xfrm>
            <a:off x="1712115" y="914399"/>
            <a:ext cx="11622885" cy="7772402"/>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5" name="Нижний колонтитул 4"/>
          <p:cNvSpPr>
            <a:spLocks noGrp="1"/>
          </p:cNvSpPr>
          <p:nvPr>
            <p:ph type="ftr" sz="quarter" idx="11"/>
          </p:nvPr>
        </p:nvSpPr>
        <p:spPr/>
        <p:txBody>
          <a:bodyPr rtlCol="0"/>
          <a:lstStyle/>
          <a:p>
            <a:endParaRPr lang="en-US"/>
          </a:p>
        </p:txBody>
      </p:sp>
      <p:sp>
        <p:nvSpPr>
          <p:cNvPr id="6" name="Номер слайда 5"/>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1142932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idx="1"/>
          </p:nvPr>
        </p:nvSpPr>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5" name="Нижний колонтитул 4"/>
          <p:cNvSpPr>
            <a:spLocks noGrp="1"/>
          </p:cNvSpPr>
          <p:nvPr>
            <p:ph type="ftr" sz="quarter" idx="11"/>
          </p:nvPr>
        </p:nvSpPr>
        <p:spPr/>
        <p:txBody>
          <a:bodyPr rtlCol="0"/>
          <a:lstStyle/>
          <a:p>
            <a:endParaRPr lang="en-US"/>
          </a:p>
        </p:txBody>
      </p:sp>
      <p:sp>
        <p:nvSpPr>
          <p:cNvPr id="6" name="Номер слайда 5"/>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35095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117" y="2128840"/>
            <a:ext cx="14859000" cy="4279106"/>
          </a:xfrm>
        </p:spPr>
        <p:txBody>
          <a:bodyPr rtlCol="0" anchor="b">
            <a:normAutofit/>
          </a:bodyPr>
          <a:lstStyle>
            <a:lvl1pPr>
              <a:defRPr sz="5400"/>
            </a:lvl1pPr>
          </a:lstStyle>
          <a:p>
            <a:pPr rtl="0"/>
            <a:r>
              <a:rPr lang="ru-RU" noProof="0"/>
              <a:t>Образец заголовка</a:t>
            </a:r>
          </a:p>
        </p:txBody>
      </p:sp>
      <p:sp>
        <p:nvSpPr>
          <p:cNvPr id="3" name="Текст 2"/>
          <p:cNvSpPr>
            <a:spLocks noGrp="1"/>
          </p:cNvSpPr>
          <p:nvPr>
            <p:ph type="body" idx="1"/>
          </p:nvPr>
        </p:nvSpPr>
        <p:spPr>
          <a:xfrm>
            <a:off x="1712117" y="6636543"/>
            <a:ext cx="14859000" cy="2062164"/>
          </a:xfrm>
        </p:spPr>
        <p:txBody>
          <a:bodyPr rtlCol="0">
            <a:normAutofit/>
          </a:bodyPr>
          <a:lstStyle>
            <a:lvl1pPr marL="0" indent="0">
              <a:buNone/>
              <a:defRPr sz="2700" cap="all" baseline="0">
                <a:solidFill>
                  <a:schemeClr val="tx1">
                    <a:tint val="75000"/>
                  </a:schemeClr>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5" name="Нижний колонтитул 4"/>
          <p:cNvSpPr>
            <a:spLocks noGrp="1"/>
          </p:cNvSpPr>
          <p:nvPr>
            <p:ph type="ftr" sz="quarter" idx="11"/>
          </p:nvPr>
        </p:nvSpPr>
        <p:spPr/>
        <p:txBody>
          <a:bodyPr rtlCol="0"/>
          <a:lstStyle/>
          <a:p>
            <a:endParaRPr lang="en-US"/>
          </a:p>
        </p:txBody>
      </p:sp>
      <p:sp>
        <p:nvSpPr>
          <p:cNvPr id="6" name="Номер слайда 5"/>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323926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p:nvPr>
        </p:nvSpPr>
        <p:spPr>
          <a:xfrm>
            <a:off x="1712116" y="3374229"/>
            <a:ext cx="7317584" cy="5312571"/>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p:nvPr>
        </p:nvSpPr>
        <p:spPr>
          <a:xfrm>
            <a:off x="9258301" y="3374229"/>
            <a:ext cx="7312817" cy="5312571"/>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246647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117" y="928690"/>
            <a:ext cx="14859000" cy="2216942"/>
          </a:xfrm>
        </p:spPr>
        <p:txBody>
          <a:bodyPr rtlCol="0"/>
          <a:lstStyle/>
          <a:p>
            <a:pPr rtl="0"/>
            <a:r>
              <a:rPr lang="ru-RU" noProof="0"/>
              <a:t>Образец заголовка</a:t>
            </a:r>
          </a:p>
        </p:txBody>
      </p:sp>
      <p:sp>
        <p:nvSpPr>
          <p:cNvPr id="3" name="Текст 2"/>
          <p:cNvSpPr>
            <a:spLocks noGrp="1"/>
          </p:cNvSpPr>
          <p:nvPr>
            <p:ph type="body" idx="1"/>
          </p:nvPr>
        </p:nvSpPr>
        <p:spPr>
          <a:xfrm>
            <a:off x="1712117" y="3374229"/>
            <a:ext cx="7317588" cy="1235868"/>
          </a:xfrm>
        </p:spPr>
        <p:txBody>
          <a:bodyPr rtlCol="0" anchor="b"/>
          <a:lstStyle>
            <a:lvl1pPr marL="0" indent="0">
              <a:lnSpc>
                <a:spcPct val="90000"/>
              </a:lnSpc>
              <a:buNone/>
              <a:defRPr sz="36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4" name="Объект 3"/>
          <p:cNvSpPr>
            <a:spLocks noGrp="1"/>
          </p:cNvSpPr>
          <p:nvPr>
            <p:ph sz="half" idx="2"/>
          </p:nvPr>
        </p:nvSpPr>
        <p:spPr>
          <a:xfrm>
            <a:off x="1712116" y="4610096"/>
            <a:ext cx="7317587" cy="4076702"/>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p:nvPr>
        </p:nvSpPr>
        <p:spPr>
          <a:xfrm>
            <a:off x="9258300" y="3374228"/>
            <a:ext cx="7312815" cy="1235868"/>
          </a:xfrm>
        </p:spPr>
        <p:txBody>
          <a:bodyPr rtlCol="0" anchor="b"/>
          <a:lstStyle>
            <a:lvl1pPr marL="0" indent="0">
              <a:lnSpc>
                <a:spcPct val="90000"/>
              </a:lnSpc>
              <a:buNone/>
              <a:defRPr sz="3600" b="0" cap="all" baseline="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ru-RU" noProof="0"/>
              <a:t>Образец текста</a:t>
            </a:r>
          </a:p>
        </p:txBody>
      </p:sp>
      <p:sp>
        <p:nvSpPr>
          <p:cNvPr id="6" name="Объект 5"/>
          <p:cNvSpPr>
            <a:spLocks noGrp="1"/>
          </p:cNvSpPr>
          <p:nvPr>
            <p:ph sz="quarter" idx="4"/>
          </p:nvPr>
        </p:nvSpPr>
        <p:spPr>
          <a:xfrm>
            <a:off x="9258300" y="4610096"/>
            <a:ext cx="7312815" cy="4076702"/>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8" name="Нижний колонтитул 7"/>
          <p:cNvSpPr>
            <a:spLocks noGrp="1"/>
          </p:cNvSpPr>
          <p:nvPr>
            <p:ph type="ftr" sz="quarter" idx="11"/>
          </p:nvPr>
        </p:nvSpPr>
        <p:spPr/>
        <p:txBody>
          <a:bodyPr rtlCol="0"/>
          <a:lstStyle/>
          <a:p>
            <a:endParaRPr lang="en-US"/>
          </a:p>
        </p:txBody>
      </p:sp>
      <p:sp>
        <p:nvSpPr>
          <p:cNvPr id="9" name="Номер слайда 8"/>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3227514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4" name="Нижний колонтитул 3"/>
          <p:cNvSpPr>
            <a:spLocks noGrp="1"/>
          </p:cNvSpPr>
          <p:nvPr>
            <p:ph type="ftr" sz="quarter" idx="11"/>
          </p:nvPr>
        </p:nvSpPr>
        <p:spPr/>
        <p:txBody>
          <a:bodyPr rtlCol="0"/>
          <a:lstStyle/>
          <a:p>
            <a:endParaRPr lang="en-US"/>
          </a:p>
        </p:txBody>
      </p:sp>
      <p:sp>
        <p:nvSpPr>
          <p:cNvPr id="5" name="Номер слайда 4"/>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324658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3" name="Нижний колонтитул 2"/>
          <p:cNvSpPr>
            <a:spLocks noGrp="1"/>
          </p:cNvSpPr>
          <p:nvPr>
            <p:ph type="ftr" sz="quarter" idx="11"/>
          </p:nvPr>
        </p:nvSpPr>
        <p:spPr/>
        <p:txBody>
          <a:bodyPr rtlCol="0"/>
          <a:lstStyle/>
          <a:p>
            <a:endParaRPr lang="en-US"/>
          </a:p>
        </p:txBody>
      </p:sp>
      <p:sp>
        <p:nvSpPr>
          <p:cNvPr id="4" name="Номер слайда 3"/>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14137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0058" y="914402"/>
            <a:ext cx="5784056" cy="2459826"/>
          </a:xfrm>
        </p:spPr>
        <p:txBody>
          <a:bodyPr rtlCol="0" anchor="b"/>
          <a:lstStyle>
            <a:lvl1pPr>
              <a:defRPr sz="4800"/>
            </a:lvl1pPr>
          </a:lstStyle>
          <a:p>
            <a:pPr rtl="0"/>
            <a:r>
              <a:rPr lang="ru-RU" noProof="0"/>
              <a:t>Образец заголовка</a:t>
            </a:r>
          </a:p>
        </p:txBody>
      </p:sp>
      <p:sp>
        <p:nvSpPr>
          <p:cNvPr id="3" name="Объект 2"/>
          <p:cNvSpPr>
            <a:spLocks noGrp="1"/>
          </p:cNvSpPr>
          <p:nvPr>
            <p:ph idx="1"/>
          </p:nvPr>
        </p:nvSpPr>
        <p:spPr>
          <a:xfrm>
            <a:off x="7734301" y="888999"/>
            <a:ext cx="8836814" cy="7797801"/>
          </a:xfrm>
        </p:spPr>
        <p:txBody>
          <a:bodyPr rtlCol="0" anchor="ct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p:nvPr>
        </p:nvSpPr>
        <p:spPr>
          <a:xfrm>
            <a:off x="1720058" y="3374229"/>
            <a:ext cx="5784056" cy="5312571"/>
          </a:xfrm>
        </p:spPr>
        <p:txBody>
          <a:bodyPr rtlCol="0"/>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17139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120" y="914400"/>
            <a:ext cx="8901762" cy="2459829"/>
          </a:xfrm>
        </p:spPr>
        <p:txBody>
          <a:bodyPr rtlCol="0" anchor="b"/>
          <a:lstStyle>
            <a:lvl1pPr>
              <a:defRPr sz="480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11071082" y="914402"/>
            <a:ext cx="5500035" cy="77723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ru-RU" noProof="0"/>
              <a:t>Щелкните значок, чтобы добавить изображение</a:t>
            </a:r>
          </a:p>
        </p:txBody>
      </p:sp>
      <p:sp>
        <p:nvSpPr>
          <p:cNvPr id="4" name="Текст 3"/>
          <p:cNvSpPr>
            <a:spLocks noGrp="1"/>
          </p:cNvSpPr>
          <p:nvPr>
            <p:ph type="body" sz="half" idx="2"/>
          </p:nvPr>
        </p:nvSpPr>
        <p:spPr>
          <a:xfrm>
            <a:off x="1712116" y="3374229"/>
            <a:ext cx="8901767" cy="5312571"/>
          </a:xfrm>
        </p:spPr>
        <p:txBody>
          <a:bodyPr rtlCol="0"/>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ru-RU" noProof="0"/>
              <a:t>Образец текста</a:t>
            </a:r>
          </a:p>
        </p:txBody>
      </p:sp>
      <p:sp>
        <p:nvSpPr>
          <p:cNvPr id="5" name="Дата 4"/>
          <p:cNvSpPr>
            <a:spLocks noGrp="1"/>
          </p:cNvSpPr>
          <p:nvPr>
            <p:ph type="dt" sz="half" idx="10"/>
          </p:nvPr>
        </p:nvSpPr>
        <p:spPr/>
        <p:txBody>
          <a:bodyPr rtlCol="0"/>
          <a:lstStyle/>
          <a:p>
            <a:fld id="{1D8BD707-D9CF-40AE-B4C6-C98DA3205C09}" type="datetimeFigureOut">
              <a:rPr lang="en-US" smtClean="0"/>
              <a:pPr/>
              <a:t>5/9/2022</a:t>
            </a:fld>
            <a:endParaRPr lang="en-US"/>
          </a:p>
        </p:txBody>
      </p:sp>
      <p:sp>
        <p:nvSpPr>
          <p:cNvPr id="6" name="Нижний колонтитул 5"/>
          <p:cNvSpPr>
            <a:spLocks noGrp="1"/>
          </p:cNvSpPr>
          <p:nvPr>
            <p:ph type="ftr" sz="quarter" idx="11"/>
          </p:nvPr>
        </p:nvSpPr>
        <p:spPr/>
        <p:txBody>
          <a:bodyPr rtlCol="0"/>
          <a:lstStyle/>
          <a:p>
            <a:endParaRPr lang="en-US"/>
          </a:p>
        </p:txBody>
      </p:sp>
      <p:sp>
        <p:nvSpPr>
          <p:cNvPr id="7" name="Номер слайда 6"/>
          <p:cNvSpPr>
            <a:spLocks noGrp="1"/>
          </p:cNvSpPr>
          <p:nvPr>
            <p:ph type="sldNum" sz="quarter" idx="12"/>
          </p:nvPr>
        </p:nvSpPr>
        <p:spPr/>
        <p:txBody>
          <a:bodyPr rtlCol="0"/>
          <a:lstStyle/>
          <a:p>
            <a:fld id="{B6F15528-21DE-4FAA-801E-634DDDAF4B2B}" type="slidenum">
              <a:rPr lang="en-US" smtClean="0"/>
              <a:pPr/>
              <a:t>‹№›</a:t>
            </a:fld>
            <a:endParaRPr lang="en-US"/>
          </a:p>
        </p:txBody>
      </p:sp>
    </p:spTree>
    <p:extLst>
      <p:ext uri="{BB962C8B-B14F-4D97-AF65-F5344CB8AC3E}">
        <p14:creationId xmlns:p14="http://schemas.microsoft.com/office/powerpoint/2010/main" val="408063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48000"/>
                <a:hueMod val="106000"/>
                <a:satMod val="140000"/>
                <a:lumMod val="42000"/>
              </a:schemeClr>
              <a:schemeClr val="bg2">
                <a:tint val="98000"/>
                <a:hueMod val="92000"/>
                <a:satMod val="220000"/>
                <a:lumMod val="90000"/>
              </a:schemeClr>
            </a:duotone>
            <a:lum/>
          </a:blip>
          <a:srcRect/>
          <a:stretch>
            <a:fillRect/>
          </a:stretch>
        </a:blipFill>
        <a:effectLst/>
      </p:bgPr>
    </p:bg>
    <p:spTree>
      <p:nvGrpSpPr>
        <p:cNvPr id="1" name=""/>
        <p:cNvGrpSpPr/>
        <p:nvPr/>
      </p:nvGrpSpPr>
      <p:grpSpPr>
        <a:xfrm>
          <a:off x="0" y="0"/>
          <a:ext cx="0" cy="0"/>
          <a:chOff x="0" y="0"/>
          <a:chExt cx="0" cy="0"/>
        </a:xfrm>
      </p:grpSpPr>
      <p:pic>
        <p:nvPicPr>
          <p:cNvPr id="7" name="Рисунок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18288005" cy="1028700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Группа 7"/>
          <p:cNvGrpSpPr/>
          <p:nvPr/>
        </p:nvGrpSpPr>
        <p:grpSpPr>
          <a:xfrm>
            <a:off x="-21432" y="1"/>
            <a:ext cx="18080832" cy="10287002"/>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Группа 8"/>
            <p:cNvGrpSpPr/>
            <p:nvPr/>
          </p:nvGrpSpPr>
          <p:grpSpPr>
            <a:xfrm>
              <a:off x="-14288" y="0"/>
              <a:ext cx="1220788" cy="6858001"/>
              <a:chOff x="-14288" y="0"/>
              <a:chExt cx="1220788" cy="6858001"/>
            </a:xfrm>
            <a:grpFill/>
          </p:grpSpPr>
          <p:sp>
            <p:nvSpPr>
              <p:cNvPr id="21" name="Прямоугольник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Полилиния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Полилиния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Полилиния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Полилиния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Полилиния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Полилиния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Полилиния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Полилиния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Полилиния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Полилиния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Линия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Полилиния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Полилиния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Полилиния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Полилиния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Прямоугольник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Полилиния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Полилиния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Полилиния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Полилиния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Полилиния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Полилиния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Полилиния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Полилиния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Полилиния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Полилиния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Группа 9"/>
            <p:cNvGrpSpPr/>
            <p:nvPr/>
          </p:nvGrpSpPr>
          <p:grpSpPr>
            <a:xfrm>
              <a:off x="11364912" y="0"/>
              <a:ext cx="674688" cy="6848476"/>
              <a:chOff x="11364912" y="0"/>
              <a:chExt cx="674688" cy="6848476"/>
            </a:xfrm>
            <a:grpFill/>
          </p:grpSpPr>
          <p:sp>
            <p:nvSpPr>
              <p:cNvPr id="11" name="Полилиния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Полилиния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Полилиния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Полилиния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Полилиния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Полилиния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Полилиния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Полилиния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Полилиния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Прямоугольник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Заголовок 1"/>
          <p:cNvSpPr>
            <a:spLocks noGrp="1"/>
          </p:cNvSpPr>
          <p:nvPr>
            <p:ph type="title"/>
          </p:nvPr>
        </p:nvSpPr>
        <p:spPr>
          <a:xfrm>
            <a:off x="1712120" y="927777"/>
            <a:ext cx="14858997" cy="2217855"/>
          </a:xfrm>
          <a:prstGeom prst="rect">
            <a:avLst/>
          </a:prstGeom>
        </p:spPr>
        <p:txBody>
          <a:bodyPr vert="horz" lIns="91440" tIns="45720" rIns="91440" bIns="45720" rtlCol="0" anchor="ctr">
            <a:normAutofit/>
          </a:bodyPr>
          <a:lstStyle/>
          <a:p>
            <a:pPr rtl="0"/>
            <a:endParaRPr lang="ru-RU" noProof="0"/>
          </a:p>
        </p:txBody>
      </p:sp>
      <p:sp>
        <p:nvSpPr>
          <p:cNvPr id="3" name="Текст 2"/>
          <p:cNvSpPr>
            <a:spLocks noGrp="1"/>
          </p:cNvSpPr>
          <p:nvPr>
            <p:ph type="body" idx="1"/>
          </p:nvPr>
        </p:nvSpPr>
        <p:spPr>
          <a:xfrm>
            <a:off x="1712119" y="3374230"/>
            <a:ext cx="14858999" cy="5312571"/>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11185382" y="8824915"/>
            <a:ext cx="4114800"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1D8BD707-D9CF-40AE-B4C6-C98DA3205C09}" type="datetimeFigureOut">
              <a:rPr lang="en-US" smtClean="0"/>
              <a:pPr/>
              <a:t>5/9/2022</a:t>
            </a:fld>
            <a:endParaRPr lang="en-US"/>
          </a:p>
        </p:txBody>
      </p:sp>
      <p:sp>
        <p:nvSpPr>
          <p:cNvPr id="5" name="Нижний колонтитул 4"/>
          <p:cNvSpPr>
            <a:spLocks noGrp="1"/>
          </p:cNvSpPr>
          <p:nvPr>
            <p:ph type="ftr" sz="quarter" idx="3"/>
          </p:nvPr>
        </p:nvSpPr>
        <p:spPr>
          <a:xfrm>
            <a:off x="1712117" y="8824913"/>
            <a:ext cx="9358964" cy="547688"/>
          </a:xfrm>
          <a:prstGeom prst="rect">
            <a:avLst/>
          </a:prstGeom>
        </p:spPr>
        <p:txBody>
          <a:bodyPr vert="horz" lIns="91440" tIns="45720" rIns="91440" bIns="45720" rtlCol="0" anchor="ctr"/>
          <a:lstStyle>
            <a:lvl1pPr algn="l">
              <a:defRPr sz="1575" cap="all" baseline="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15414482" y="8824912"/>
            <a:ext cx="1156634"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1780006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spd="slow">
    <p:randomBar dir="vert"/>
  </p:transition>
  <p:txStyles>
    <p:titleStyle>
      <a:lvl1pPr algn="l" defTabSz="1371600" rtl="0" eaLnBrk="1" latinLnBrk="0" hangingPunct="1">
        <a:lnSpc>
          <a:spcPct val="90000"/>
        </a:lnSpc>
        <a:spcBef>
          <a:spcPct val="0"/>
        </a:spcBef>
        <a:buNone/>
        <a:defRPr sz="5400" kern="1200" cap="all" baseline="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SzPct val="125000"/>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zp.edu.ua/kafedra-mikro-ta-nanoelektroniki"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zp.edu.ua/kafedra-mikro-ta-nanoelektronik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zp.edu.ua/kafedra-mikro-ta-nanoelektroniki"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zp.edu.ua/kafedra-informaciynih-tehnologiy-elektronnih-zasobiv" TargetMode="External"/><Relationship Id="rId7"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hyperlink" Target="https://zp.edu.ua/kafedra-informaciynih-tehnologiy-elektronnih-zasobiv"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hyperlink" Target="https://zp.edu.ua/kafedra-informaciynih-tehnologiy-elektronnih-zasobiv"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hyperlink" Target="https://zp.edu.ua/kafedra-informaciynih-tehnologiy-elektronnih-zasobiv"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hyperlink" Target="https://zp.edu.ua/kafedra-informaciynih-tehnologiy-elektronnih-zasobiv"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zp.edu.ua/kafedra-zahistu-informaciyi"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zp.edu.ua/kafedra-zahistu-informaciyi"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zp.edu.ua/kafedra-zahistu-informaciyi"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zp.edu.ua/kafedra-radiotehniki-ta-telekomunikaciy" TargetMode="External"/><Relationship Id="rId7"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zp.edu.ua/kafedra-radiotehniki-ta-telekomunikaciy"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s://zp.edu.ua/kafedra-radiotehniki-ta-telekomunikaciy"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hyperlink" Target="https://zp.edu.ua/kafedra-radiotehniki-ta-telekomunikaciy" TargetMode="External"/><Relationship Id="rId7"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hyperlink" Target="https://zp.edu.ua/kafedra-radiotehniki-ta-telekomunikaciy" TargetMode="External"/><Relationship Id="rId7"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hyperlink" Target="https://zp.edu.ua/kafedra-mikro-ta-nanoelektroniki"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917" y="-158540"/>
            <a:ext cx="12561890" cy="10725358"/>
            <a:chOff x="0" y="0"/>
            <a:chExt cx="16749187" cy="14300477"/>
          </a:xfrm>
        </p:grpSpPr>
        <p:pic>
          <p:nvPicPr>
            <p:cNvPr id="3" name="Picture 3"/>
            <p:cNvPicPr>
              <a:picLocks noChangeAspect="1"/>
            </p:cNvPicPr>
            <p:nvPr/>
          </p:nvPicPr>
          <p:blipFill>
            <a:blip r:embed="rId4">
              <a:alphaModFix amt="20999"/>
            </a:blip>
            <a:srcRect l="10544" r="10544"/>
            <a:stretch>
              <a:fillRect/>
            </a:stretch>
          </p:blipFill>
          <p:spPr>
            <a:xfrm>
              <a:off x="0" y="0"/>
              <a:ext cx="16749187" cy="14300477"/>
            </a:xfrm>
            <a:prstGeom prst="rect">
              <a:avLst/>
            </a:prstGeom>
          </p:spPr>
        </p:pic>
      </p:grpSp>
      <p:sp>
        <p:nvSpPr>
          <p:cNvPr id="4" name="AutoShape 4"/>
          <p:cNvSpPr/>
          <p:nvPr/>
        </p:nvSpPr>
        <p:spPr>
          <a:xfrm>
            <a:off x="12228551" y="620679"/>
            <a:ext cx="44393" cy="9213786"/>
          </a:xfrm>
          <a:prstGeom prst="rect">
            <a:avLst/>
          </a:prstGeom>
          <a:solidFill>
            <a:srgbClr val="FFFFFF"/>
          </a:solidFill>
        </p:spPr>
      </p:sp>
      <p:pic>
        <p:nvPicPr>
          <p:cNvPr id="5" name="Picture 5"/>
          <p:cNvPicPr>
            <a:picLocks noChangeAspect="1"/>
          </p:cNvPicPr>
          <p:nvPr/>
        </p:nvPicPr>
        <p:blipFill>
          <a:blip r:embed="rId5"/>
          <a:srcRect/>
          <a:stretch>
            <a:fillRect/>
          </a:stretch>
        </p:blipFill>
        <p:spPr>
          <a:xfrm>
            <a:off x="12281207" y="708025"/>
            <a:ext cx="5686714" cy="1338747"/>
          </a:xfrm>
          <a:prstGeom prst="rect">
            <a:avLst/>
          </a:prstGeom>
        </p:spPr>
      </p:pic>
      <p:sp>
        <p:nvSpPr>
          <p:cNvPr id="6" name="TextBox 6"/>
          <p:cNvSpPr txBox="1"/>
          <p:nvPr/>
        </p:nvSpPr>
        <p:spPr>
          <a:xfrm>
            <a:off x="1028700" y="2771775"/>
            <a:ext cx="10464217" cy="3709285"/>
          </a:xfrm>
          <a:prstGeom prst="rect">
            <a:avLst/>
          </a:prstGeom>
        </p:spPr>
        <p:txBody>
          <a:bodyPr lIns="0" tIns="0" rIns="0" bIns="0" rtlCol="0" anchor="t">
            <a:spAutoFit/>
          </a:bodyPr>
          <a:lstStyle/>
          <a:p>
            <a:pPr algn="r">
              <a:lnSpc>
                <a:spcPct val="107000"/>
              </a:lnSpc>
              <a:spcAft>
                <a:spcPts val="800"/>
              </a:spcAft>
            </a:pPr>
            <a:r>
              <a:rPr lang="uk-UA"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Обирай </a:t>
            </a:r>
            <a:endParaRPr lang="ru-RU"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uk-UA"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Національний університет </a:t>
            </a:r>
            <a:endParaRPr lang="ru-RU"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uk-UA"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«Запорізька політехніка» </a:t>
            </a:r>
            <a:endParaRPr lang="ru-RU"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7"/>
          <p:cNvSpPr txBox="1"/>
          <p:nvPr/>
        </p:nvSpPr>
        <p:spPr>
          <a:xfrm>
            <a:off x="12871979" y="7419975"/>
            <a:ext cx="4999831" cy="1838325"/>
          </a:xfrm>
          <a:prstGeom prst="rect">
            <a:avLst/>
          </a:prstGeom>
        </p:spPr>
        <p:txBody>
          <a:bodyPr lIns="0" tIns="0" rIns="0" bIns="0" rtlCol="0" anchor="t">
            <a:spAutoFit/>
          </a:bodyPr>
          <a:lstStyle/>
          <a:p>
            <a:pPr algn="ctr">
              <a:lnSpc>
                <a:spcPts val="4875"/>
              </a:lnSpc>
            </a:pPr>
            <a:r>
              <a:rPr lang="en-US" sz="3250" spc="32" dirty="0" err="1">
                <a:solidFill>
                  <a:srgbClr val="FFFFFF"/>
                </a:solidFill>
                <a:latin typeface="Roboto Bold"/>
              </a:rPr>
              <a:t>Запорізька</a:t>
            </a:r>
            <a:r>
              <a:rPr lang="en-US" sz="3250" spc="32" dirty="0">
                <a:solidFill>
                  <a:srgbClr val="FFFFFF"/>
                </a:solidFill>
                <a:latin typeface="Roboto Bold"/>
              </a:rPr>
              <a:t> </a:t>
            </a:r>
            <a:r>
              <a:rPr lang="en-US" sz="3250" spc="32" dirty="0" err="1">
                <a:solidFill>
                  <a:srgbClr val="FFFFFF"/>
                </a:solidFill>
                <a:latin typeface="Roboto Bold"/>
              </a:rPr>
              <a:t>політехніка</a:t>
            </a:r>
            <a:r>
              <a:rPr lang="en-US" sz="3250" spc="32" dirty="0">
                <a:solidFill>
                  <a:srgbClr val="FFFFFF"/>
                </a:solidFill>
                <a:latin typeface="Roboto Bold"/>
              </a:rPr>
              <a:t> - </a:t>
            </a:r>
            <a:r>
              <a:rPr lang="en-US" sz="3250" spc="32" dirty="0" err="1">
                <a:solidFill>
                  <a:srgbClr val="FFFFFF"/>
                </a:solidFill>
                <a:latin typeface="Roboto Bold"/>
              </a:rPr>
              <a:t>твоє</a:t>
            </a:r>
            <a:r>
              <a:rPr lang="en-US" sz="3250" spc="32" dirty="0">
                <a:solidFill>
                  <a:srgbClr val="FFFFFF"/>
                </a:solidFill>
                <a:latin typeface="Roboto Bold"/>
              </a:rPr>
              <a:t> </a:t>
            </a:r>
            <a:r>
              <a:rPr lang="en-US" sz="3250" spc="32" dirty="0" err="1">
                <a:solidFill>
                  <a:srgbClr val="FFFFFF"/>
                </a:solidFill>
                <a:latin typeface="Roboto Bold"/>
              </a:rPr>
              <a:t>перспективне</a:t>
            </a:r>
            <a:r>
              <a:rPr lang="en-US" sz="3250" spc="32" dirty="0">
                <a:solidFill>
                  <a:srgbClr val="FFFFFF"/>
                </a:solidFill>
                <a:latin typeface="Roboto Bold"/>
              </a:rPr>
              <a:t> </a:t>
            </a:r>
            <a:r>
              <a:rPr lang="en-US" sz="3250" spc="32" dirty="0" err="1">
                <a:solidFill>
                  <a:srgbClr val="FFFFFF"/>
                </a:solidFill>
                <a:latin typeface="Roboto Bold"/>
              </a:rPr>
              <a:t>майбутнє</a:t>
            </a:r>
            <a:r>
              <a:rPr lang="en-US" sz="3250" spc="32" dirty="0">
                <a:solidFill>
                  <a:srgbClr val="FFFFFF"/>
                </a:solidFill>
                <a:latin typeface="Roboto Bold"/>
              </a:rPr>
              <a:t>!</a:t>
            </a:r>
          </a:p>
        </p:txBody>
      </p:sp>
      <p:pic>
        <p:nvPicPr>
          <p:cNvPr id="8" name="motivated-14108">
            <a:hlinkClick r:id="" action="ppaction://media"/>
            <a:extLst>
              <a:ext uri="{FF2B5EF4-FFF2-40B4-BE49-F238E27FC236}">
                <a16:creationId xmlns:a16="http://schemas.microsoft.com/office/drawing/2014/main" id="{57D0C1DA-6B78-4EDE-AB5A-A8A85EA56E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
        <p:nvSpPr>
          <p:cNvPr id="11" name="TextBox 6">
            <a:extLst>
              <a:ext uri="{FF2B5EF4-FFF2-40B4-BE49-F238E27FC236}">
                <a16:creationId xmlns:a16="http://schemas.microsoft.com/office/drawing/2014/main" id="{20293263-81F0-40AB-9988-2A1529E6B923}"/>
              </a:ext>
            </a:extLst>
          </p:cNvPr>
          <p:cNvSpPr txBox="1"/>
          <p:nvPr/>
        </p:nvSpPr>
        <p:spPr>
          <a:xfrm>
            <a:off x="1236180" y="6819900"/>
            <a:ext cx="10464217" cy="1932067"/>
          </a:xfrm>
          <a:prstGeom prst="rect">
            <a:avLst/>
          </a:prstGeom>
        </p:spPr>
        <p:txBody>
          <a:bodyPr lIns="0" tIns="0" rIns="0" bIns="0" rtlCol="0" anchor="t">
            <a:spAutoFit/>
          </a:bodyPr>
          <a:lstStyle/>
          <a:p>
            <a:pPr algn="r">
              <a:lnSpc>
                <a:spcPct val="107000"/>
              </a:lnSpc>
              <a:spcAft>
                <a:spcPts val="800"/>
              </a:spcAft>
            </a:pPr>
            <a:r>
              <a:rPr lang="uk-UA" sz="6000" dirty="0">
                <a:effectLst/>
                <a:latin typeface="Calibri" panose="020F0502020204030204" pitchFamily="34" charset="0"/>
                <a:ea typeface="Calibri" panose="020F0502020204030204" pitchFamily="34" charset="0"/>
                <a:cs typeface="Times New Roman" panose="02020603050405020304" pitchFamily="18" charset="0"/>
              </a:rPr>
              <a:t>Факультет радіоелектроніки та телекомунікацій чекає на тебе!</a:t>
            </a:r>
            <a:endParaRPr lang="ru-RU"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advClick="0"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18" name="TextBox 18"/>
          <p:cNvSpPr txBox="1"/>
          <p:nvPr/>
        </p:nvSpPr>
        <p:spPr>
          <a:xfrm>
            <a:off x="13154757" y="8390096"/>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600200" y="961606"/>
            <a:ext cx="11887200" cy="3785652"/>
          </a:xfrm>
          <a:prstGeom prst="rect">
            <a:avLst/>
          </a:prstGeom>
          <a:noFill/>
        </p:spPr>
        <p:txBody>
          <a:bodyPr wrap="square" rtlCol="0">
            <a:spAutoFit/>
          </a:bodyPr>
          <a:lstStyle/>
          <a:p>
            <a:r>
              <a:rPr lang="uk-UA" sz="4800" dirty="0">
                <a:solidFill>
                  <a:schemeClr val="bg1"/>
                </a:solidFill>
              </a:rPr>
              <a:t>152 – «Метрологія та інформаційно-вимірювальна техніка»</a:t>
            </a:r>
          </a:p>
          <a:p>
            <a:pPr marL="4029075" indent="-4029075">
              <a:tabLst>
                <a:tab pos="4029075" algn="l"/>
              </a:tabLst>
            </a:pPr>
            <a:r>
              <a:rPr lang="uk-UA" sz="3600" dirty="0">
                <a:solidFill>
                  <a:schemeClr val="bg1"/>
                </a:solidFill>
              </a:rPr>
              <a:t>Освітня програма:    </a:t>
            </a:r>
            <a:r>
              <a:rPr lang="uk-UA" sz="3600" dirty="0"/>
              <a:t>Якість, стандартизація та </a:t>
            </a:r>
            <a:br>
              <a:rPr lang="uk-UA" sz="3600" dirty="0"/>
            </a:br>
            <a:r>
              <a:rPr lang="uk-UA" sz="3600" dirty="0"/>
              <a:t>сертифікація</a:t>
            </a:r>
          </a:p>
          <a:p>
            <a:r>
              <a:rPr lang="uk-UA" sz="3600" dirty="0">
                <a:solidFill>
                  <a:schemeClr val="bg1"/>
                </a:solidFill>
              </a:rPr>
              <a:t>Освітній рівень:        </a:t>
            </a:r>
            <a:r>
              <a:rPr lang="uk-UA" sz="3600" dirty="0"/>
              <a:t>Бакалавр</a:t>
            </a:r>
          </a:p>
          <a:p>
            <a:r>
              <a:rPr lang="uk-UA" sz="3600" dirty="0">
                <a:solidFill>
                  <a:schemeClr val="bg1"/>
                </a:solidFill>
              </a:rPr>
              <a:t>Випускова кафедра:  </a:t>
            </a:r>
            <a:r>
              <a:rPr lang="uk-UA" sz="3600" dirty="0"/>
              <a:t>Мікро- та </a:t>
            </a:r>
            <a:r>
              <a:rPr lang="uk-UA" sz="3600" dirty="0" err="1"/>
              <a:t>наноелектроніки</a:t>
            </a:r>
            <a:endParaRPr lang="uk-UA" sz="3600" dirty="0"/>
          </a:p>
        </p:txBody>
      </p:sp>
      <p:sp>
        <p:nvSpPr>
          <p:cNvPr id="5" name="TextBox 4">
            <a:extLst>
              <a:ext uri="{FF2B5EF4-FFF2-40B4-BE49-F238E27FC236}">
                <a16:creationId xmlns:a16="http://schemas.microsoft.com/office/drawing/2014/main" id="{B38F71C1-6EC0-47AD-899C-6C2F68FA5009}"/>
              </a:ext>
            </a:extLst>
          </p:cNvPr>
          <p:cNvSpPr txBox="1"/>
          <p:nvPr/>
        </p:nvSpPr>
        <p:spPr>
          <a:xfrm>
            <a:off x="1316891" y="4850666"/>
            <a:ext cx="10525819" cy="4031873"/>
          </a:xfrm>
          <a:prstGeom prst="rect">
            <a:avLst/>
          </a:prstGeom>
          <a:noFill/>
        </p:spPr>
        <p:txBody>
          <a:bodyPr wrap="square" rtlCol="0">
            <a:spAutoFit/>
          </a:bodyPr>
          <a:lstStyle/>
          <a:p>
            <a:pPr algn="just"/>
            <a:r>
              <a:rPr lang="uk-UA" sz="3200" b="1" dirty="0"/>
              <a:t>Цілі навчання - </a:t>
            </a:r>
            <a:r>
              <a:rPr lang="uk-UA" sz="3200" dirty="0"/>
              <a:t>підготовка фахівців, здатних до комплексного розв’язання складних задач розробки та використання засобів вимірювальної техніки, використання інформаційних технологій для опрацювання результатів вимірювання та автоматизації метрологічної діяльності при виконанні організаційних та технічних робіт, прикладних досліджень у сфері метрології та метрологічної діяльності.</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316891" y="8738669"/>
            <a:ext cx="14455397" cy="584775"/>
          </a:xfrm>
          <a:prstGeom prst="rect">
            <a:avLst/>
          </a:prstGeom>
          <a:noFill/>
        </p:spPr>
        <p:txBody>
          <a:bodyPr wrap="square" rtlCol="0">
            <a:spAutoFit/>
          </a:bodyPr>
          <a:lstStyle/>
          <a:p>
            <a:r>
              <a:rPr lang="uk-UA" sz="3200" dirty="0"/>
              <a:t>Ми готуємо бакалаврів з метролог</a:t>
            </a:r>
            <a:r>
              <a:rPr lang="en-US" sz="3200" dirty="0"/>
              <a:t>ii </a:t>
            </a:r>
            <a:r>
              <a:rPr lang="uk-UA" sz="3200" dirty="0"/>
              <a:t>та </a:t>
            </a:r>
            <a:r>
              <a:rPr lang="uk-UA" sz="3200" dirty="0" err="1"/>
              <a:t>iнформацiйно-вимiрювальної</a:t>
            </a:r>
            <a:r>
              <a:rPr lang="uk-UA" sz="3200" dirty="0"/>
              <a:t> </a:t>
            </a:r>
            <a:r>
              <a:rPr lang="uk-UA" sz="3200" dirty="0" err="1"/>
              <a:t>технiки</a:t>
            </a:r>
            <a:r>
              <a:rPr lang="uk-UA" sz="3200" dirty="0"/>
              <a:t>.</a:t>
            </a:r>
          </a:p>
        </p:txBody>
      </p:sp>
      <p:sp>
        <p:nvSpPr>
          <p:cNvPr id="13" name="TextBox 12">
            <a:extLst>
              <a:ext uri="{FF2B5EF4-FFF2-40B4-BE49-F238E27FC236}">
                <a16:creationId xmlns:a16="http://schemas.microsoft.com/office/drawing/2014/main" id="{494673A6-77B0-458D-A775-74DEBCA36E3D}"/>
              </a:ext>
            </a:extLst>
          </p:cNvPr>
          <p:cNvSpPr txBox="1"/>
          <p:nvPr/>
        </p:nvSpPr>
        <p:spPr>
          <a:xfrm>
            <a:off x="3803073" y="9179574"/>
            <a:ext cx="12801600" cy="584775"/>
          </a:xfrm>
          <a:prstGeom prst="rect">
            <a:avLst/>
          </a:prstGeom>
          <a:noFill/>
        </p:spPr>
        <p:txBody>
          <a:bodyPr wrap="square" rtlCol="0">
            <a:spAutoFit/>
          </a:bodyPr>
          <a:lstStyle/>
          <a:p>
            <a:r>
              <a:rPr lang="en-US" sz="3200" dirty="0">
                <a:hlinkClick r:id="rId3"/>
              </a:rPr>
              <a:t>https://zp.edu.ua/kafedra-mikro-ta-nanoelektroniki</a:t>
            </a:r>
            <a:r>
              <a:rPr lang="uk-UA" sz="3200" dirty="0"/>
              <a:t> </a:t>
            </a:r>
          </a:p>
        </p:txBody>
      </p:sp>
      <p:pic>
        <p:nvPicPr>
          <p:cNvPr id="19" name="Picture 8" descr=" Концепция стандартизации и сертификации контроля качества стандартов стоковые фото">
            <a:extLst>
              <a:ext uri="{FF2B5EF4-FFF2-40B4-BE49-F238E27FC236}">
                <a16:creationId xmlns:a16="http://schemas.microsoft.com/office/drawing/2014/main" id="{F83E1822-844F-458B-B11B-34EFC35B1C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36" r="8916"/>
          <a:stretch/>
        </p:blipFill>
        <p:spPr bwMode="auto">
          <a:xfrm>
            <a:off x="12261273" y="2780346"/>
            <a:ext cx="5486400" cy="43811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Стандартизація та сертифікація продукції">
            <a:extLst>
              <a:ext uri="{FF2B5EF4-FFF2-40B4-BE49-F238E27FC236}">
                <a16:creationId xmlns:a16="http://schemas.microsoft.com/office/drawing/2014/main" id="{BEA18499-1247-462B-B121-40C04E3DF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5943" y="7185763"/>
            <a:ext cx="2497460" cy="245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711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522089" y="864179"/>
            <a:ext cx="13258800" cy="3231654"/>
          </a:xfrm>
          <a:prstGeom prst="rect">
            <a:avLst/>
          </a:prstGeom>
          <a:noFill/>
        </p:spPr>
        <p:txBody>
          <a:bodyPr wrap="square" rtlCol="0">
            <a:spAutoFit/>
          </a:bodyPr>
          <a:lstStyle/>
          <a:p>
            <a:r>
              <a:rPr lang="uk-UA" sz="4800" dirty="0">
                <a:solidFill>
                  <a:schemeClr val="bg1"/>
                </a:solidFill>
              </a:rPr>
              <a:t>152 – «Метрологія та інформаційно-</a:t>
            </a:r>
            <a:br>
              <a:rPr lang="uk-UA" sz="4800" dirty="0">
                <a:solidFill>
                  <a:schemeClr val="bg1"/>
                </a:solidFill>
              </a:rPr>
            </a:br>
            <a:r>
              <a:rPr lang="uk-UA" sz="4800" dirty="0">
                <a:solidFill>
                  <a:schemeClr val="bg1"/>
                </a:solidFill>
              </a:rPr>
              <a:t>вимірювальна техніка»</a:t>
            </a:r>
            <a:br>
              <a:rPr lang="uk-UA" sz="4000" dirty="0">
                <a:solidFill>
                  <a:schemeClr val="bg1"/>
                </a:solidFill>
              </a:rPr>
            </a:br>
            <a:r>
              <a:rPr lang="uk-UA" sz="3600" dirty="0">
                <a:solidFill>
                  <a:schemeClr val="bg1"/>
                </a:solidFill>
              </a:rPr>
              <a:t>Освітня програма:   </a:t>
            </a:r>
            <a:r>
              <a:rPr lang="uk-UA" sz="3600" dirty="0"/>
              <a:t>Інформаційні системи моніторингу і контролю</a:t>
            </a:r>
          </a:p>
          <a:p>
            <a:r>
              <a:rPr lang="uk-UA" sz="3600" dirty="0">
                <a:solidFill>
                  <a:schemeClr val="bg1"/>
                </a:solidFill>
              </a:rPr>
              <a:t>Освітній рівень:       </a:t>
            </a:r>
            <a:r>
              <a:rPr lang="uk-UA" sz="3600" dirty="0"/>
              <a:t>Бакалавр</a:t>
            </a:r>
          </a:p>
          <a:p>
            <a:r>
              <a:rPr lang="uk-UA" sz="3600" dirty="0">
                <a:solidFill>
                  <a:schemeClr val="bg1"/>
                </a:solidFill>
              </a:rPr>
              <a:t>Випускова кафедра: </a:t>
            </a:r>
            <a:r>
              <a:rPr lang="uk-UA" sz="3600" dirty="0"/>
              <a:t>Мікро- та </a:t>
            </a:r>
            <a:r>
              <a:rPr lang="uk-UA" sz="3600" dirty="0" err="1"/>
              <a:t>наноелектроніки</a:t>
            </a:r>
            <a:endParaRPr lang="uk-UA" sz="3600" dirty="0">
              <a:solidFill>
                <a:schemeClr val="bg1"/>
              </a:solidFill>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689743" y="4004727"/>
            <a:ext cx="10009511" cy="5509200"/>
          </a:xfrm>
          <a:prstGeom prst="rect">
            <a:avLst/>
          </a:prstGeom>
          <a:noFill/>
        </p:spPr>
        <p:txBody>
          <a:bodyPr wrap="square" rtlCol="0">
            <a:spAutoFit/>
          </a:bodyPr>
          <a:lstStyle/>
          <a:p>
            <a:pPr algn="just"/>
            <a:r>
              <a:rPr lang="uk-UA" sz="3200" b="1" dirty="0"/>
              <a:t>Цілі навчання </a:t>
            </a:r>
            <a:r>
              <a:rPr lang="uk-UA" sz="3200" dirty="0"/>
              <a:t>- підготовка фахівців, здатних до комплексного розв’язання задач розробки та використання комп’ютеризованих систем вимірювання, моніторингу та контролю, побудови систем якості, використання інформаційних технологій для автоматизації вимірювань, моніторингу та контролю, автоматизації діяльності при виконанні організаційних та технічних робіт, аналізу результатів вимірювання та інших прикладних досліджень у сфері метрології, автоматизації, систем якості, стандартизації та сертифікації.     </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pic>
        <p:nvPicPr>
          <p:cNvPr id="19" name="Picture 6" descr="http://design21tk.ru/uploads/images/PRIEM/1594_i.jpg">
            <a:extLst>
              <a:ext uri="{FF2B5EF4-FFF2-40B4-BE49-F238E27FC236}">
                <a16:creationId xmlns:a16="http://schemas.microsoft.com/office/drawing/2014/main" id="{72BCA4CF-4FFA-48AF-A5F9-5093AEFE65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3"/>
          <a:stretch/>
        </p:blipFill>
        <p:spPr bwMode="auto">
          <a:xfrm>
            <a:off x="12042797" y="3429788"/>
            <a:ext cx="5811491" cy="34274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92978DD-F183-45B6-AFC5-74977D93AA51}"/>
              </a:ext>
            </a:extLst>
          </p:cNvPr>
          <p:cNvSpPr txBox="1"/>
          <p:nvPr/>
        </p:nvSpPr>
        <p:spPr>
          <a:xfrm>
            <a:off x="4471355" y="9422821"/>
            <a:ext cx="9345289" cy="584775"/>
          </a:xfrm>
          <a:prstGeom prst="rect">
            <a:avLst/>
          </a:prstGeom>
          <a:noFill/>
        </p:spPr>
        <p:txBody>
          <a:bodyPr wrap="square" rtlCol="0">
            <a:spAutoFit/>
          </a:bodyPr>
          <a:lstStyle/>
          <a:p>
            <a:r>
              <a:rPr lang="en-US" sz="3200" dirty="0">
                <a:hlinkClick r:id="rId4"/>
              </a:rPr>
              <a:t>https://zp.edu.ua/kafedra-mikro-ta-nanoelektroniki</a:t>
            </a:r>
            <a:r>
              <a:rPr lang="uk-UA" sz="3200" dirty="0"/>
              <a:t> </a:t>
            </a:r>
          </a:p>
        </p:txBody>
      </p:sp>
    </p:spTree>
    <p:extLst>
      <p:ext uri="{BB962C8B-B14F-4D97-AF65-F5344CB8AC3E}">
        <p14:creationId xmlns:p14="http://schemas.microsoft.com/office/powerpoint/2010/main" val="1462851310"/>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219200" y="1015566"/>
            <a:ext cx="12801600" cy="2492990"/>
          </a:xfrm>
          <a:prstGeom prst="rect">
            <a:avLst/>
          </a:prstGeom>
          <a:noFill/>
        </p:spPr>
        <p:txBody>
          <a:bodyPr wrap="square" rtlCol="0">
            <a:spAutoFit/>
          </a:bodyPr>
          <a:lstStyle/>
          <a:p>
            <a:r>
              <a:rPr lang="ru-RU" sz="4800" dirty="0">
                <a:solidFill>
                  <a:schemeClr val="bg1"/>
                </a:solidFill>
              </a:rPr>
              <a:t>153 – «</a:t>
            </a:r>
            <a:r>
              <a:rPr lang="ru-RU" sz="4800" dirty="0" err="1">
                <a:solidFill>
                  <a:schemeClr val="bg1"/>
                </a:solidFill>
              </a:rPr>
              <a:t>Мікро</a:t>
            </a:r>
            <a:r>
              <a:rPr lang="ru-RU" sz="4800" dirty="0">
                <a:solidFill>
                  <a:schemeClr val="bg1"/>
                </a:solidFill>
              </a:rPr>
              <a:t>- та </a:t>
            </a:r>
            <a:r>
              <a:rPr lang="ru-RU" sz="4800" dirty="0" err="1">
                <a:solidFill>
                  <a:schemeClr val="bg1"/>
                </a:solidFill>
              </a:rPr>
              <a:t>наносистемна</a:t>
            </a:r>
            <a:r>
              <a:rPr lang="ru-RU" sz="4800" dirty="0">
                <a:solidFill>
                  <a:schemeClr val="bg1"/>
                </a:solidFill>
              </a:rPr>
              <a:t> </a:t>
            </a:r>
            <a:r>
              <a:rPr lang="ru-RU" sz="4800" dirty="0" err="1">
                <a:solidFill>
                  <a:schemeClr val="bg1"/>
                </a:solidFill>
              </a:rPr>
              <a:t>техніка</a:t>
            </a:r>
            <a:r>
              <a:rPr lang="ru-RU" sz="4800" dirty="0">
                <a:solidFill>
                  <a:schemeClr val="bg1"/>
                </a:solidFill>
              </a:rPr>
              <a:t>»</a:t>
            </a:r>
          </a:p>
          <a:p>
            <a:r>
              <a:rPr lang="uk-UA" sz="3600" dirty="0">
                <a:solidFill>
                  <a:schemeClr val="bg1"/>
                </a:solidFill>
              </a:rPr>
              <a:t>Освітня програма</a:t>
            </a:r>
            <a:r>
              <a:rPr lang="ru-RU" sz="3600" dirty="0">
                <a:solidFill>
                  <a:schemeClr val="bg1"/>
                </a:solidFill>
              </a:rPr>
              <a:t>:   </a:t>
            </a:r>
            <a:r>
              <a:rPr lang="uk-UA" sz="3600" dirty="0"/>
              <a:t>Мікро- та </a:t>
            </a:r>
            <a:r>
              <a:rPr lang="uk-UA" sz="3600" dirty="0" err="1"/>
              <a:t>наносистемні</a:t>
            </a:r>
            <a:r>
              <a:rPr lang="uk-UA" sz="3600" dirty="0"/>
              <a:t> прилади і пристрої</a:t>
            </a:r>
          </a:p>
          <a:p>
            <a:r>
              <a:rPr lang="uk-UA" sz="3600" dirty="0">
                <a:solidFill>
                  <a:schemeClr val="bg1"/>
                </a:solidFill>
              </a:rPr>
              <a:t>Освітній рівень:       </a:t>
            </a:r>
            <a:r>
              <a:rPr lang="uk-UA" sz="3600" dirty="0"/>
              <a:t>Бакалавр</a:t>
            </a:r>
          </a:p>
          <a:p>
            <a:r>
              <a:rPr lang="uk-UA" sz="3600" dirty="0">
                <a:solidFill>
                  <a:schemeClr val="bg1"/>
                </a:solidFill>
              </a:rPr>
              <a:t>Випускова кафедра: </a:t>
            </a:r>
            <a:r>
              <a:rPr lang="uk-UA" sz="3600" dirty="0"/>
              <a:t>Мікро- та </a:t>
            </a:r>
            <a:r>
              <a:rPr lang="uk-UA" sz="3600" dirty="0" err="1"/>
              <a:t>наноелектроніки</a:t>
            </a:r>
            <a:endParaRPr lang="uk-UA" sz="3600" dirty="0"/>
          </a:p>
        </p:txBody>
      </p:sp>
      <p:sp>
        <p:nvSpPr>
          <p:cNvPr id="5" name="TextBox 4">
            <a:extLst>
              <a:ext uri="{FF2B5EF4-FFF2-40B4-BE49-F238E27FC236}">
                <a16:creationId xmlns:a16="http://schemas.microsoft.com/office/drawing/2014/main" id="{B38F71C1-6EC0-47AD-899C-6C2F68FA5009}"/>
              </a:ext>
            </a:extLst>
          </p:cNvPr>
          <p:cNvSpPr txBox="1"/>
          <p:nvPr/>
        </p:nvSpPr>
        <p:spPr>
          <a:xfrm>
            <a:off x="1219200" y="3507182"/>
            <a:ext cx="10307589" cy="5016758"/>
          </a:xfrm>
          <a:prstGeom prst="rect">
            <a:avLst/>
          </a:prstGeom>
          <a:noFill/>
        </p:spPr>
        <p:txBody>
          <a:bodyPr wrap="square" rtlCol="0">
            <a:spAutoFit/>
          </a:bodyPr>
          <a:lstStyle/>
          <a:p>
            <a:pPr algn="just"/>
            <a:r>
              <a:rPr lang="uk-UA" sz="3200" b="1" dirty="0"/>
              <a:t>Цілі навчання -</a:t>
            </a:r>
            <a:r>
              <a:rPr lang="uk-UA" sz="3200" dirty="0"/>
              <a:t> набуття компетентностей, достатніх для професійної діяльності у сфері застосування матеріалів та технологій, розв’язання спеціалізованих складних практичних та технологічних задач розроблення, </a:t>
            </a:r>
            <a:r>
              <a:rPr lang="uk-UA" sz="3200" dirty="0" err="1"/>
              <a:t>проєктування</a:t>
            </a:r>
            <a:r>
              <a:rPr lang="uk-UA" sz="3200" dirty="0"/>
              <a:t>, виробництва, монтажу, експлуатації, технічного обслуговування, ремонту та модернізації електронних приладів фізичного та біомедичного призначення, мікро- та </a:t>
            </a:r>
            <a:r>
              <a:rPr lang="uk-UA" sz="3200" dirty="0" err="1"/>
              <a:t>наносистемної</a:t>
            </a:r>
            <a:r>
              <a:rPr lang="uk-UA" sz="3200" dirty="0"/>
              <a:t> техніки і геліоенергетики, що характеризуються комплексністю та невизначеністю умов.</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pic>
        <p:nvPicPr>
          <p:cNvPr id="19" name="Picture 38" descr="Роботизированная рука картинки, стоковые фото Роботизированная рука |  Depositphotos">
            <a:extLst>
              <a:ext uri="{FF2B5EF4-FFF2-40B4-BE49-F238E27FC236}">
                <a16:creationId xmlns:a16="http://schemas.microsoft.com/office/drawing/2014/main" id="{E3EB1455-2F57-4E47-87E0-5BB7ACB3AA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17" t="12457"/>
          <a:stretch/>
        </p:blipFill>
        <p:spPr bwMode="auto">
          <a:xfrm>
            <a:off x="11811000" y="2999430"/>
            <a:ext cx="5933909" cy="47395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6D75B4F-18C5-470F-BAA1-D94A25A13CD5}"/>
              </a:ext>
            </a:extLst>
          </p:cNvPr>
          <p:cNvSpPr txBox="1"/>
          <p:nvPr/>
        </p:nvSpPr>
        <p:spPr>
          <a:xfrm>
            <a:off x="3556513" y="9179401"/>
            <a:ext cx="10692887" cy="646331"/>
          </a:xfrm>
          <a:prstGeom prst="rect">
            <a:avLst/>
          </a:prstGeom>
          <a:noFill/>
        </p:spPr>
        <p:txBody>
          <a:bodyPr wrap="square" rtlCol="0">
            <a:spAutoFit/>
          </a:bodyPr>
          <a:lstStyle/>
          <a:p>
            <a:r>
              <a:rPr lang="en-US" sz="3600" dirty="0">
                <a:hlinkClick r:id="rId4"/>
              </a:rPr>
              <a:t>https://zp.edu.ua/kafedra-mikro-ta-nanoelektroniki</a:t>
            </a:r>
            <a:r>
              <a:rPr lang="uk-UA" sz="3600" dirty="0"/>
              <a:t> </a:t>
            </a:r>
          </a:p>
        </p:txBody>
      </p:sp>
      <p:pic>
        <p:nvPicPr>
          <p:cNvPr id="22" name="Picture 2" descr="Робот PNG">
            <a:extLst>
              <a:ext uri="{FF2B5EF4-FFF2-40B4-BE49-F238E27FC236}">
                <a16:creationId xmlns:a16="http://schemas.microsoft.com/office/drawing/2014/main" id="{912DA4E7-2DC6-404F-A40E-AF4404B79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6672840" y="8737325"/>
            <a:ext cx="1524000" cy="15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6198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803143" y="490507"/>
            <a:ext cx="12801600" cy="1446550"/>
          </a:xfrm>
          <a:prstGeom prst="rect">
            <a:avLst/>
          </a:prstGeom>
          <a:noFill/>
        </p:spPr>
        <p:txBody>
          <a:bodyPr wrap="square" rtlCol="0">
            <a:spAutoFit/>
          </a:bodyPr>
          <a:lstStyle/>
          <a:p>
            <a:r>
              <a:rPr lang="ru-RU" sz="4400" b="1" dirty="0">
                <a:solidFill>
                  <a:schemeClr val="bg1"/>
                </a:solidFill>
              </a:rPr>
              <a:t>Кафедра </a:t>
            </a:r>
            <a:r>
              <a:rPr lang="uk-UA" sz="4400" b="1" dirty="0">
                <a:solidFill>
                  <a:schemeClr val="bg1"/>
                </a:solidFill>
              </a:rPr>
              <a:t>інформаційних технологій </a:t>
            </a:r>
            <a:br>
              <a:rPr lang="uk-UA" sz="4400" b="1" dirty="0">
                <a:solidFill>
                  <a:schemeClr val="bg1"/>
                </a:solidFill>
              </a:rPr>
            </a:br>
            <a:r>
              <a:rPr lang="uk-UA" sz="4400" b="1" dirty="0">
                <a:solidFill>
                  <a:schemeClr val="bg1"/>
                </a:solidFill>
              </a:rPr>
              <a:t>електронних засобів</a:t>
            </a:r>
          </a:p>
        </p:txBody>
      </p:sp>
      <p:sp>
        <p:nvSpPr>
          <p:cNvPr id="5" name="TextBox 4">
            <a:extLst>
              <a:ext uri="{FF2B5EF4-FFF2-40B4-BE49-F238E27FC236}">
                <a16:creationId xmlns:a16="http://schemas.microsoft.com/office/drawing/2014/main" id="{B38F71C1-6EC0-47AD-899C-6C2F68FA5009}"/>
              </a:ext>
            </a:extLst>
          </p:cNvPr>
          <p:cNvSpPr txBox="1"/>
          <p:nvPr/>
        </p:nvSpPr>
        <p:spPr>
          <a:xfrm>
            <a:off x="1803143" y="6653338"/>
            <a:ext cx="14554970" cy="2554545"/>
          </a:xfrm>
          <a:prstGeom prst="rect">
            <a:avLst/>
          </a:prstGeom>
          <a:noFill/>
        </p:spPr>
        <p:txBody>
          <a:bodyPr wrap="square" rtlCol="0">
            <a:spAutoFit/>
          </a:bodyPr>
          <a:lstStyle/>
          <a:p>
            <a:r>
              <a:rPr lang="uk-UA" sz="3200" b="1" dirty="0"/>
              <a:t>Перелік освітніх програм:</a:t>
            </a:r>
          </a:p>
          <a:p>
            <a:pPr marL="571500" indent="-571500">
              <a:buFont typeface="Wingdings" panose="05000000000000000000" pitchFamily="2" charset="2"/>
              <a:buChar char="ü"/>
            </a:pPr>
            <a:r>
              <a:rPr lang="uk-UA" sz="3200" dirty="0"/>
              <a:t>Автоматизація, </a:t>
            </a:r>
            <a:r>
              <a:rPr lang="uk-UA" sz="3200" dirty="0" err="1"/>
              <a:t>мехатроніка</a:t>
            </a:r>
            <a:r>
              <a:rPr lang="uk-UA" sz="3200" dirty="0"/>
              <a:t> та робототехніка</a:t>
            </a:r>
          </a:p>
          <a:p>
            <a:pPr marL="571500" indent="-571500">
              <a:buFont typeface="Wingdings" panose="05000000000000000000" pitchFamily="2" charset="2"/>
              <a:buChar char="ü"/>
            </a:pPr>
            <a:r>
              <a:rPr lang="uk-UA" sz="3200" dirty="0"/>
              <a:t>Екологічні прилади та системи</a:t>
            </a:r>
          </a:p>
          <a:p>
            <a:pPr marL="571500" indent="-571500">
              <a:buFont typeface="Wingdings" panose="05000000000000000000" pitchFamily="2" charset="2"/>
              <a:buChar char="ü"/>
            </a:pPr>
            <a:r>
              <a:rPr lang="uk-UA" sz="3200" dirty="0"/>
              <a:t>Радіоелектронні апарати та засоби</a:t>
            </a:r>
          </a:p>
          <a:p>
            <a:pPr marL="571500" indent="-571500">
              <a:buFont typeface="Wingdings" panose="05000000000000000000" pitchFamily="2" charset="2"/>
              <a:buChar char="ü"/>
            </a:pPr>
            <a:r>
              <a:rPr lang="uk-UA" sz="3200" dirty="0"/>
              <a:t>Інтелектуальні технології </a:t>
            </a:r>
            <a:r>
              <a:rPr lang="uk-UA" sz="3200" dirty="0" err="1"/>
              <a:t>мікросистемної</a:t>
            </a:r>
            <a:r>
              <a:rPr lang="uk-UA" sz="3200" dirty="0"/>
              <a:t> радіоелектронної техніки</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803143" y="2186928"/>
            <a:ext cx="9836406" cy="4524315"/>
          </a:xfrm>
          <a:prstGeom prst="rect">
            <a:avLst/>
          </a:prstGeom>
          <a:noFill/>
        </p:spPr>
        <p:txBody>
          <a:bodyPr wrap="square" rtlCol="0">
            <a:spAutoFit/>
          </a:bodyPr>
          <a:lstStyle/>
          <a:p>
            <a:pPr algn="just"/>
            <a:r>
              <a:rPr lang="uk-UA" sz="3200" dirty="0"/>
              <a:t>Основна сфера діяльності випускників – </a:t>
            </a:r>
            <a:r>
              <a:rPr lang="uk-UA" sz="3200" dirty="0" err="1"/>
              <a:t>проєктування</a:t>
            </a:r>
            <a:r>
              <a:rPr lang="uk-UA" sz="3200" dirty="0"/>
              <a:t>, виробництво, дослідження, монтаж, налагодження, експлуатація, випробування, обслуговування та ремонт різних видів побутової, радіолокаційної, контрольно-вимірювальної апаратури. </a:t>
            </a:r>
          </a:p>
          <a:p>
            <a:pPr algn="just"/>
            <a:r>
              <a:rPr lang="uk-UA" sz="3200" dirty="0"/>
              <a:t>Кафедра співпрацює з такими підприємствами, як  «</a:t>
            </a:r>
            <a:r>
              <a:rPr lang="uk-UA" sz="3200" dirty="0" err="1"/>
              <a:t>Інфоком</a:t>
            </a:r>
            <a:r>
              <a:rPr lang="uk-UA" sz="3200" dirty="0"/>
              <a:t> ЛТД», «Плутон», «Азов </a:t>
            </a:r>
            <a:r>
              <a:rPr lang="uk-UA" sz="3200" dirty="0" err="1"/>
              <a:t>Контролз</a:t>
            </a:r>
            <a:r>
              <a:rPr lang="uk-UA" sz="3200" dirty="0"/>
              <a:t>», «Імпульс», «Прогрес», «Іскра», «Мотор-Січ», «</a:t>
            </a:r>
            <a:r>
              <a:rPr lang="uk-UA" sz="3200" dirty="0" err="1"/>
              <a:t>Хартрон</a:t>
            </a:r>
            <a:r>
              <a:rPr lang="uk-UA" sz="3200" dirty="0"/>
              <a:t>», «</a:t>
            </a:r>
            <a:r>
              <a:rPr lang="en-US" sz="3200" dirty="0" err="1"/>
              <a:t>TeraWatt</a:t>
            </a:r>
            <a:r>
              <a:rPr lang="ru-RU" sz="3200" dirty="0"/>
              <a:t>»</a:t>
            </a:r>
            <a:r>
              <a:rPr lang="uk-UA" sz="3200" dirty="0"/>
              <a:t> та ін.</a:t>
            </a:r>
          </a:p>
        </p:txBody>
      </p:sp>
      <p:sp>
        <p:nvSpPr>
          <p:cNvPr id="13" name="TextBox 12">
            <a:extLst>
              <a:ext uri="{FF2B5EF4-FFF2-40B4-BE49-F238E27FC236}">
                <a16:creationId xmlns:a16="http://schemas.microsoft.com/office/drawing/2014/main" id="{494673A6-77B0-458D-A775-74DEBCA36E3D}"/>
              </a:ext>
            </a:extLst>
          </p:cNvPr>
          <p:cNvSpPr txBox="1"/>
          <p:nvPr/>
        </p:nvSpPr>
        <p:spPr>
          <a:xfrm>
            <a:off x="3115461" y="9271146"/>
            <a:ext cx="12167113" cy="584775"/>
          </a:xfrm>
          <a:prstGeom prst="rect">
            <a:avLst/>
          </a:prstGeom>
          <a:noFill/>
        </p:spPr>
        <p:txBody>
          <a:bodyPr wrap="square" rtlCol="0">
            <a:spAutoFit/>
          </a:bodyPr>
          <a:lstStyle/>
          <a:p>
            <a:r>
              <a:rPr lang="en-US" sz="3200" dirty="0">
                <a:hlinkClick r:id="rId3"/>
              </a:rPr>
              <a:t>https://zp.edu.ua/kafedra-informaciynih-tehnologiy-elektronnih-zasobiv</a:t>
            </a:r>
            <a:r>
              <a:rPr lang="ru-RU" sz="3200" dirty="0"/>
              <a:t> </a:t>
            </a:r>
            <a:endParaRPr lang="uk-UA" sz="3200" dirty="0"/>
          </a:p>
        </p:txBody>
      </p:sp>
      <p:pic>
        <p:nvPicPr>
          <p:cNvPr id="4" name="Рисунок 3">
            <a:extLst>
              <a:ext uri="{FF2B5EF4-FFF2-40B4-BE49-F238E27FC236}">
                <a16:creationId xmlns:a16="http://schemas.microsoft.com/office/drawing/2014/main" id="{94CB0994-1C79-D6AA-A111-8374B60487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25"/>
          <a:stretch/>
        </p:blipFill>
        <p:spPr>
          <a:xfrm>
            <a:off x="15111557" y="5014675"/>
            <a:ext cx="2751962" cy="1949950"/>
          </a:xfrm>
          <a:prstGeom prst="rect">
            <a:avLst/>
          </a:prstGeom>
        </p:spPr>
      </p:pic>
      <p:pic>
        <p:nvPicPr>
          <p:cNvPr id="8" name="Рисунок 7">
            <a:extLst>
              <a:ext uri="{FF2B5EF4-FFF2-40B4-BE49-F238E27FC236}">
                <a16:creationId xmlns:a16="http://schemas.microsoft.com/office/drawing/2014/main" id="{781B0F68-829B-5E29-1959-BEAE5B054A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262"/>
          <a:stretch/>
        </p:blipFill>
        <p:spPr>
          <a:xfrm>
            <a:off x="15111557" y="2857500"/>
            <a:ext cx="2767202" cy="1903918"/>
          </a:xfrm>
          <a:prstGeom prst="rect">
            <a:avLst/>
          </a:prstGeom>
        </p:spPr>
      </p:pic>
      <p:pic>
        <p:nvPicPr>
          <p:cNvPr id="11" name="Рисунок 10">
            <a:extLst>
              <a:ext uri="{FF2B5EF4-FFF2-40B4-BE49-F238E27FC236}">
                <a16:creationId xmlns:a16="http://schemas.microsoft.com/office/drawing/2014/main" id="{326F9D53-E3C7-5305-C9A0-FC2C3932BF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1"/>
          <a:stretch/>
        </p:blipFill>
        <p:spPr>
          <a:xfrm>
            <a:off x="12106603" y="2857500"/>
            <a:ext cx="2750578" cy="1903919"/>
          </a:xfrm>
          <a:prstGeom prst="rect">
            <a:avLst/>
          </a:prstGeom>
        </p:spPr>
      </p:pic>
      <p:pic>
        <p:nvPicPr>
          <p:cNvPr id="20" name="Рисунок 19">
            <a:extLst>
              <a:ext uri="{FF2B5EF4-FFF2-40B4-BE49-F238E27FC236}">
                <a16:creationId xmlns:a16="http://schemas.microsoft.com/office/drawing/2014/main" id="{8B2B1F4A-183C-146B-3062-DE909E2908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5219" y="4981190"/>
            <a:ext cx="2751962" cy="1983435"/>
          </a:xfrm>
          <a:prstGeom prst="rect">
            <a:avLst/>
          </a:prstGeom>
        </p:spPr>
      </p:pic>
    </p:spTree>
    <p:extLst>
      <p:ext uri="{BB962C8B-B14F-4D97-AF65-F5344CB8AC3E}">
        <p14:creationId xmlns:p14="http://schemas.microsoft.com/office/powerpoint/2010/main" val="63454469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18" name="TextBox 18"/>
          <p:cNvSpPr txBox="1"/>
          <p:nvPr/>
        </p:nvSpPr>
        <p:spPr>
          <a:xfrm>
            <a:off x="13154757" y="8390096"/>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803144" y="827143"/>
            <a:ext cx="13639800" cy="3785652"/>
          </a:xfrm>
          <a:prstGeom prst="rect">
            <a:avLst/>
          </a:prstGeom>
          <a:noFill/>
        </p:spPr>
        <p:txBody>
          <a:bodyPr wrap="square" rtlCol="0">
            <a:spAutoFit/>
          </a:bodyPr>
          <a:lstStyle/>
          <a:p>
            <a:r>
              <a:rPr lang="uk-UA" sz="4800" dirty="0">
                <a:solidFill>
                  <a:schemeClr val="bg1"/>
                </a:solidFill>
              </a:rPr>
              <a:t>151 – «Автоматизація та комп'ютерно-</a:t>
            </a:r>
            <a:br>
              <a:rPr lang="uk-UA" sz="4800" dirty="0">
                <a:solidFill>
                  <a:schemeClr val="bg1"/>
                </a:solidFill>
              </a:rPr>
            </a:br>
            <a:r>
              <a:rPr lang="uk-UA" sz="4800" dirty="0">
                <a:solidFill>
                  <a:schemeClr val="bg1"/>
                </a:solidFill>
              </a:rPr>
              <a:t>інтегровані технології»</a:t>
            </a:r>
            <a:br>
              <a:rPr lang="uk-UA" sz="4000" dirty="0">
                <a:solidFill>
                  <a:schemeClr val="bg1"/>
                </a:solidFill>
              </a:rPr>
            </a:br>
            <a:r>
              <a:rPr lang="uk-UA" sz="3600" dirty="0">
                <a:solidFill>
                  <a:schemeClr val="bg1"/>
                </a:solidFill>
              </a:rPr>
              <a:t>Освітня програма:    </a:t>
            </a:r>
            <a:r>
              <a:rPr lang="uk-UA" sz="3600" dirty="0"/>
              <a:t>Автоматизація, </a:t>
            </a:r>
            <a:r>
              <a:rPr lang="uk-UA" sz="3600" dirty="0" err="1"/>
              <a:t>мехатроніка</a:t>
            </a:r>
            <a:r>
              <a:rPr lang="uk-UA" sz="3600" dirty="0"/>
              <a:t> та робототехніка</a:t>
            </a:r>
          </a:p>
          <a:p>
            <a:r>
              <a:rPr lang="uk-UA" sz="3600" dirty="0">
                <a:solidFill>
                  <a:schemeClr val="bg1"/>
                </a:solidFill>
              </a:rPr>
              <a:t>Освітній рівень: 		   </a:t>
            </a:r>
            <a:r>
              <a:rPr lang="uk-UA" sz="3600" dirty="0"/>
              <a:t>Бакалавр, магістр</a:t>
            </a:r>
          </a:p>
          <a:p>
            <a:pPr marL="4029075" indent="-4029075"/>
            <a:r>
              <a:rPr lang="uk-UA" sz="3600" dirty="0">
                <a:solidFill>
                  <a:schemeClr val="bg1"/>
                </a:solidFill>
              </a:rPr>
              <a:t>Випускова кафедра: </a:t>
            </a:r>
            <a:r>
              <a:rPr lang="uk-UA" sz="3600" dirty="0"/>
              <a:t>Інформаційні технології </a:t>
            </a:r>
            <a:br>
              <a:rPr lang="uk-UA" sz="3600" dirty="0"/>
            </a:br>
            <a:r>
              <a:rPr lang="uk-UA" sz="3600" dirty="0"/>
              <a:t>електронних засобів</a:t>
            </a:r>
          </a:p>
        </p:txBody>
      </p:sp>
      <p:sp>
        <p:nvSpPr>
          <p:cNvPr id="5" name="TextBox 4">
            <a:extLst>
              <a:ext uri="{FF2B5EF4-FFF2-40B4-BE49-F238E27FC236}">
                <a16:creationId xmlns:a16="http://schemas.microsoft.com/office/drawing/2014/main" id="{B38F71C1-6EC0-47AD-899C-6C2F68FA5009}"/>
              </a:ext>
            </a:extLst>
          </p:cNvPr>
          <p:cNvSpPr txBox="1"/>
          <p:nvPr/>
        </p:nvSpPr>
        <p:spPr>
          <a:xfrm>
            <a:off x="1811801" y="4601909"/>
            <a:ext cx="10732087" cy="3108543"/>
          </a:xfrm>
          <a:prstGeom prst="rect">
            <a:avLst/>
          </a:prstGeom>
          <a:noFill/>
        </p:spPr>
        <p:txBody>
          <a:bodyPr wrap="square" rtlCol="0">
            <a:spAutoFit/>
          </a:bodyPr>
          <a:lstStyle/>
          <a:p>
            <a:pPr algn="just"/>
            <a:r>
              <a:rPr lang="uk-UA" sz="2800" dirty="0"/>
              <a:t>Цілі навчання: підготовка фахівців, здатних до комплексного розв’язання задач розроблення нових і модернізації та експлуатації наявних систем автоматизації та комп’ютерно-інтегрованих технологій з застосуванням сучасних програмно-технічних засобів та інформаційних технологій, обґрунтування вибору технічних засобів автоматизації, </a:t>
            </a:r>
            <a:r>
              <a:rPr lang="uk-UA" sz="2800" dirty="0" err="1"/>
              <a:t>проєктування</a:t>
            </a:r>
            <a:r>
              <a:rPr lang="uk-UA" sz="2800" dirty="0"/>
              <a:t> систем автоматизації та розроблення прикладного програмного забезпечення різного призначення</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846437" y="7732455"/>
            <a:ext cx="8738113" cy="1569660"/>
          </a:xfrm>
          <a:prstGeom prst="rect">
            <a:avLst/>
          </a:prstGeom>
          <a:noFill/>
        </p:spPr>
        <p:txBody>
          <a:bodyPr wrap="square" rtlCol="0">
            <a:spAutoFit/>
          </a:bodyPr>
          <a:lstStyle/>
          <a:p>
            <a:pPr marL="571500" indent="-571500">
              <a:buFont typeface="Wingdings" panose="05000000000000000000" pitchFamily="2" charset="2"/>
              <a:buChar char="ü"/>
            </a:pPr>
            <a:r>
              <a:rPr lang="uk-UA" sz="3200" dirty="0"/>
              <a:t>Інженер-програміст</a:t>
            </a:r>
          </a:p>
          <a:p>
            <a:pPr marL="571500" indent="-571500">
              <a:buFont typeface="Wingdings" panose="05000000000000000000" pitchFamily="2" charset="2"/>
              <a:buChar char="ü"/>
            </a:pPr>
            <a:r>
              <a:rPr lang="uk-UA" sz="3200" dirty="0"/>
              <a:t>Інженер з обслуговування систем автоматизованого управління та ін.</a:t>
            </a:r>
          </a:p>
        </p:txBody>
      </p:sp>
      <p:sp>
        <p:nvSpPr>
          <p:cNvPr id="14" name="Прямоугольник 13">
            <a:extLst>
              <a:ext uri="{FF2B5EF4-FFF2-40B4-BE49-F238E27FC236}">
                <a16:creationId xmlns:a16="http://schemas.microsoft.com/office/drawing/2014/main" id="{41D254A9-3DF2-43AC-B1A2-BFB4993BF16C}"/>
              </a:ext>
            </a:extLst>
          </p:cNvPr>
          <p:cNvSpPr/>
          <p:nvPr/>
        </p:nvSpPr>
        <p:spPr>
          <a:xfrm>
            <a:off x="14723604"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9" name="TextBox 18">
            <a:extLst>
              <a:ext uri="{FF2B5EF4-FFF2-40B4-BE49-F238E27FC236}">
                <a16:creationId xmlns:a16="http://schemas.microsoft.com/office/drawing/2014/main" id="{80C13C9E-77D7-E176-B884-3CC03748D59C}"/>
              </a:ext>
            </a:extLst>
          </p:cNvPr>
          <p:cNvSpPr txBox="1"/>
          <p:nvPr/>
        </p:nvSpPr>
        <p:spPr>
          <a:xfrm>
            <a:off x="3115461" y="9271146"/>
            <a:ext cx="12167113" cy="584775"/>
          </a:xfrm>
          <a:prstGeom prst="rect">
            <a:avLst/>
          </a:prstGeom>
          <a:noFill/>
        </p:spPr>
        <p:txBody>
          <a:bodyPr wrap="square" rtlCol="0">
            <a:spAutoFit/>
          </a:bodyPr>
          <a:lstStyle/>
          <a:p>
            <a:r>
              <a:rPr lang="en-US" sz="3200" dirty="0">
                <a:hlinkClick r:id="rId3"/>
              </a:rPr>
              <a:t>https://zp.edu.ua/kafedra-informaciynih-tehnologiy-elektronnih-zasobiv</a:t>
            </a:r>
            <a:r>
              <a:rPr lang="ru-RU" sz="3200" dirty="0"/>
              <a:t> </a:t>
            </a:r>
            <a:endParaRPr lang="uk-UA" sz="3200" dirty="0"/>
          </a:p>
        </p:txBody>
      </p:sp>
      <p:pic>
        <p:nvPicPr>
          <p:cNvPr id="1026" name="Picture 2" descr="Robotic Automation Use Cases - Square BPM">
            <a:extLst>
              <a:ext uri="{FF2B5EF4-FFF2-40B4-BE49-F238E27FC236}">
                <a16:creationId xmlns:a16="http://schemas.microsoft.com/office/drawing/2014/main" id="{74397F55-4A6D-D38B-7D5F-A82A8CA6A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0158" y="2964101"/>
            <a:ext cx="4222798" cy="2580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tomation &amp; Manufacturing | AFRY">
            <a:extLst>
              <a:ext uri="{FF2B5EF4-FFF2-40B4-BE49-F238E27FC236}">
                <a16:creationId xmlns:a16="http://schemas.microsoft.com/office/drawing/2014/main" id="{070BE5EF-7719-D44F-AD67-491C1E606A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09"/>
          <a:stretch/>
        </p:blipFill>
        <p:spPr bwMode="auto">
          <a:xfrm>
            <a:off x="13000157" y="5621834"/>
            <a:ext cx="4222799" cy="258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16293"/>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894880" y="8002760"/>
            <a:ext cx="4280083" cy="984885"/>
          </a:xfrm>
          <a:prstGeom prst="rect">
            <a:avLst/>
          </a:prstGeom>
        </p:spPr>
        <p:txBody>
          <a:bodyPr lIns="0" tIns="0" rIns="0" bIns="0" rtlCol="0" anchor="t">
            <a:spAutoFit/>
          </a:bodyPr>
          <a:lstStyle/>
          <a:p>
            <a:pPr marL="285750" indent="-285750">
              <a:buFont typeface="Wingdings" panose="05000000000000000000" pitchFamily="2" charset="2"/>
              <a:buChar char="ü"/>
            </a:pPr>
            <a:r>
              <a:rPr lang="en-US" sz="3200" dirty="0"/>
              <a:t>ALD Engineering</a:t>
            </a:r>
          </a:p>
          <a:p>
            <a:pPr marL="285750" indent="-285750">
              <a:buFont typeface="Wingdings" panose="05000000000000000000" pitchFamily="2" charset="2"/>
              <a:buChar char="ü"/>
            </a:pPr>
            <a:r>
              <a:rPr lang="en-US" sz="3200" dirty="0" err="1"/>
              <a:t>TeraWatt</a:t>
            </a:r>
            <a:endParaRPr lang="uk-UA" sz="3200" dirty="0"/>
          </a:p>
        </p:txBody>
      </p:sp>
      <p:sp>
        <p:nvSpPr>
          <p:cNvPr id="3" name="TextBox 2">
            <a:extLst>
              <a:ext uri="{FF2B5EF4-FFF2-40B4-BE49-F238E27FC236}">
                <a16:creationId xmlns:a16="http://schemas.microsoft.com/office/drawing/2014/main" id="{CFC3CC68-C80D-4B51-B4A7-0B82BFDB2738}"/>
              </a:ext>
            </a:extLst>
          </p:cNvPr>
          <p:cNvSpPr txBox="1"/>
          <p:nvPr/>
        </p:nvSpPr>
        <p:spPr>
          <a:xfrm>
            <a:off x="1679812" y="797595"/>
            <a:ext cx="15758440" cy="4339650"/>
          </a:xfrm>
          <a:prstGeom prst="rect">
            <a:avLst/>
          </a:prstGeom>
          <a:noFill/>
        </p:spPr>
        <p:txBody>
          <a:bodyPr wrap="square" rtlCol="0">
            <a:spAutoFit/>
          </a:bodyPr>
          <a:lstStyle/>
          <a:p>
            <a:r>
              <a:rPr lang="uk-UA" sz="4800" dirty="0">
                <a:solidFill>
                  <a:schemeClr val="bg1"/>
                </a:solidFill>
              </a:rPr>
              <a:t>151 – «Автоматизація та комп'ютерно-</a:t>
            </a:r>
            <a:br>
              <a:rPr lang="uk-UA" sz="4800" dirty="0">
                <a:solidFill>
                  <a:schemeClr val="bg1"/>
                </a:solidFill>
              </a:rPr>
            </a:br>
            <a:r>
              <a:rPr lang="uk-UA" sz="4800" dirty="0">
                <a:solidFill>
                  <a:schemeClr val="bg1"/>
                </a:solidFill>
              </a:rPr>
              <a:t>інтегровані технології»</a:t>
            </a:r>
            <a:endParaRPr lang="uk-UA" sz="4000" dirty="0">
              <a:solidFill>
                <a:schemeClr val="bg1"/>
              </a:solidFill>
            </a:endParaRPr>
          </a:p>
          <a:p>
            <a:pPr marL="3862388" indent="-3862388"/>
            <a:r>
              <a:rPr lang="uk-UA" sz="3600" dirty="0">
                <a:solidFill>
                  <a:schemeClr val="bg1"/>
                </a:solidFill>
              </a:rPr>
              <a:t>Освітня програма:   </a:t>
            </a:r>
            <a:r>
              <a:rPr lang="uk-UA" sz="3600" dirty="0"/>
              <a:t>Комп’ютерно-інтегровані технології в екологічних приладах та системах</a:t>
            </a:r>
          </a:p>
          <a:p>
            <a:r>
              <a:rPr lang="uk-UA" sz="3600" dirty="0">
                <a:solidFill>
                  <a:schemeClr val="bg1"/>
                </a:solidFill>
              </a:rPr>
              <a:t>Освітній рівень:       </a:t>
            </a:r>
            <a:r>
              <a:rPr lang="uk-UA" sz="3600" dirty="0"/>
              <a:t>Бакалавр</a:t>
            </a:r>
          </a:p>
          <a:p>
            <a:pPr marL="4029075" indent="-4029075"/>
            <a:r>
              <a:rPr lang="uk-UA" sz="3600" dirty="0">
                <a:solidFill>
                  <a:schemeClr val="bg1"/>
                </a:solidFill>
              </a:rPr>
              <a:t>Випускова кафедра: </a:t>
            </a:r>
            <a:r>
              <a:rPr lang="uk-UA" sz="3600" dirty="0"/>
              <a:t>Інформаційні технології </a:t>
            </a:r>
            <a:br>
              <a:rPr lang="uk-UA" sz="3600" dirty="0"/>
            </a:br>
            <a:r>
              <a:rPr lang="uk-UA" sz="3600" dirty="0"/>
              <a:t>електронних засобів</a:t>
            </a:r>
          </a:p>
        </p:txBody>
      </p:sp>
      <p:sp>
        <p:nvSpPr>
          <p:cNvPr id="5" name="TextBox 4">
            <a:extLst>
              <a:ext uri="{FF2B5EF4-FFF2-40B4-BE49-F238E27FC236}">
                <a16:creationId xmlns:a16="http://schemas.microsoft.com/office/drawing/2014/main" id="{B38F71C1-6EC0-47AD-899C-6C2F68FA5009}"/>
              </a:ext>
            </a:extLst>
          </p:cNvPr>
          <p:cNvSpPr txBox="1"/>
          <p:nvPr/>
        </p:nvSpPr>
        <p:spPr>
          <a:xfrm>
            <a:off x="1836126" y="5004825"/>
            <a:ext cx="10034070" cy="2554545"/>
          </a:xfrm>
          <a:prstGeom prst="rect">
            <a:avLst/>
          </a:prstGeom>
          <a:noFill/>
        </p:spPr>
        <p:txBody>
          <a:bodyPr wrap="square" rtlCol="0">
            <a:spAutoFit/>
          </a:bodyPr>
          <a:lstStyle/>
          <a:p>
            <a:pPr algn="just"/>
            <a:r>
              <a:rPr lang="uk-UA" sz="3200" dirty="0"/>
              <a:t>Мета навчання: забезпечення єдиного комплексного підходу, системності і послідовності при</a:t>
            </a:r>
            <a:r>
              <a:rPr lang="ru-RU" sz="3200" dirty="0"/>
              <a:t> </a:t>
            </a:r>
            <a:r>
              <a:rPr lang="uk-UA" sz="3200" dirty="0"/>
              <a:t>проєктуванні та обслуговуванні систем автоматизованого управління технологічними процесами з урахуванням вимог екологічної безпеки</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712686" y="7426950"/>
            <a:ext cx="8893589" cy="584775"/>
          </a:xfrm>
          <a:prstGeom prst="rect">
            <a:avLst/>
          </a:prstGeom>
          <a:noFill/>
        </p:spPr>
        <p:txBody>
          <a:bodyPr wrap="square" numCol="1" rtlCol="0">
            <a:spAutoFit/>
          </a:bodyPr>
          <a:lstStyle/>
          <a:p>
            <a:pPr algn="ctr"/>
            <a:r>
              <a:rPr lang="uk-UA" sz="3200" b="1" dirty="0"/>
              <a:t>Підприємства-партнери</a:t>
            </a:r>
            <a:r>
              <a:rPr lang="uk-UA" sz="3200" dirty="0"/>
              <a:t>:</a:t>
            </a:r>
          </a:p>
        </p:txBody>
      </p:sp>
      <p:sp>
        <p:nvSpPr>
          <p:cNvPr id="19" name="TextBox 18">
            <a:extLst>
              <a:ext uri="{FF2B5EF4-FFF2-40B4-BE49-F238E27FC236}">
                <a16:creationId xmlns:a16="http://schemas.microsoft.com/office/drawing/2014/main" id="{F8D3ACDB-4126-6FCE-4F2F-507011848489}"/>
              </a:ext>
            </a:extLst>
          </p:cNvPr>
          <p:cNvSpPr txBox="1"/>
          <p:nvPr/>
        </p:nvSpPr>
        <p:spPr>
          <a:xfrm>
            <a:off x="3115461" y="9271146"/>
            <a:ext cx="12167113" cy="584775"/>
          </a:xfrm>
          <a:prstGeom prst="rect">
            <a:avLst/>
          </a:prstGeom>
          <a:noFill/>
        </p:spPr>
        <p:txBody>
          <a:bodyPr wrap="square" rtlCol="0">
            <a:spAutoFit/>
          </a:bodyPr>
          <a:lstStyle/>
          <a:p>
            <a:r>
              <a:rPr lang="en-US" sz="3200" dirty="0">
                <a:hlinkClick r:id="rId3"/>
              </a:rPr>
              <a:t>https://zp.edu.ua/kafedra-informaciynih-tehnologiy-elektronnih-zasobiv</a:t>
            </a:r>
            <a:r>
              <a:rPr lang="ru-RU" sz="3200" dirty="0"/>
              <a:t> </a:t>
            </a:r>
            <a:endParaRPr lang="uk-UA" sz="3200" dirty="0"/>
          </a:p>
        </p:txBody>
      </p:sp>
      <p:sp>
        <p:nvSpPr>
          <p:cNvPr id="20" name="TextBox 19">
            <a:extLst>
              <a:ext uri="{FF2B5EF4-FFF2-40B4-BE49-F238E27FC236}">
                <a16:creationId xmlns:a16="http://schemas.microsoft.com/office/drawing/2014/main" id="{AC196DE9-7B5A-218B-F376-8E14AC32D820}"/>
              </a:ext>
            </a:extLst>
          </p:cNvPr>
          <p:cNvSpPr txBox="1"/>
          <p:nvPr/>
        </p:nvSpPr>
        <p:spPr>
          <a:xfrm>
            <a:off x="7737439" y="7998886"/>
            <a:ext cx="3643186" cy="1077218"/>
          </a:xfrm>
          <a:prstGeom prst="rect">
            <a:avLst/>
          </a:prstGeom>
          <a:noFill/>
        </p:spPr>
        <p:txBody>
          <a:bodyPr wrap="square">
            <a:spAutoFit/>
          </a:bodyPr>
          <a:lstStyle/>
          <a:p>
            <a:pPr marL="285750" indent="-285750">
              <a:buFont typeface="Wingdings" panose="05000000000000000000" pitchFamily="2" charset="2"/>
              <a:buChar char="ü"/>
            </a:pPr>
            <a:r>
              <a:rPr lang="uk-UA" sz="3200" dirty="0"/>
              <a:t>Мотор Січ</a:t>
            </a:r>
          </a:p>
          <a:p>
            <a:pPr marL="285750" indent="-285750">
              <a:buFont typeface="Wingdings" panose="05000000000000000000" pitchFamily="2" charset="2"/>
              <a:buChar char="ü"/>
            </a:pPr>
            <a:r>
              <a:rPr lang="uk-UA" sz="3200" dirty="0" err="1"/>
              <a:t>Укрграфіт</a:t>
            </a:r>
            <a:endParaRPr lang="uk-UA" sz="3200" dirty="0"/>
          </a:p>
        </p:txBody>
      </p:sp>
      <p:pic>
        <p:nvPicPr>
          <p:cNvPr id="2050" name="Picture 2" descr="Природное явление: экологические проекты остаются приоритетными для ГМК —  Статьи — GMK Center">
            <a:extLst>
              <a:ext uri="{FF2B5EF4-FFF2-40B4-BE49-F238E27FC236}">
                <a16:creationId xmlns:a16="http://schemas.microsoft.com/office/drawing/2014/main" id="{B0E95A5B-EDE4-4AB1-18D8-7BD8C34E3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9" r="8641"/>
          <a:stretch/>
        </p:blipFill>
        <p:spPr bwMode="auto">
          <a:xfrm>
            <a:off x="12420600" y="3591171"/>
            <a:ext cx="5334000" cy="324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58649"/>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799202" y="4360049"/>
            <a:ext cx="11154798" cy="3539430"/>
          </a:xfrm>
          <a:prstGeom prst="rect">
            <a:avLst/>
          </a:prstGeom>
          <a:noFill/>
        </p:spPr>
        <p:txBody>
          <a:bodyPr wrap="square" rtlCol="0">
            <a:spAutoFit/>
          </a:bodyPr>
          <a:lstStyle/>
          <a:p>
            <a:pPr algn="just"/>
            <a:r>
              <a:rPr lang="uk-UA" sz="3200" dirty="0"/>
              <a:t>Об’єкти вивчення: сукупність технологій, засобів, способів і методів обробки, зберігання й обміну інформацією на відстані та застосування електромагнітних коливань і хвиль, зокрема в радіолокації та радіонавігації, для контролю і керування машинами, механізмами та технологічними процесами в електронному обладнанні, вимірювальних пристроях та системах.</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799202" y="7800483"/>
            <a:ext cx="11029193" cy="1569660"/>
          </a:xfrm>
          <a:prstGeom prst="rect">
            <a:avLst/>
          </a:prstGeom>
          <a:noFill/>
        </p:spPr>
        <p:txBody>
          <a:bodyPr wrap="square" rtlCol="0">
            <a:spAutoFit/>
          </a:bodyPr>
          <a:lstStyle/>
          <a:p>
            <a:pPr marL="571500" indent="-571500">
              <a:buFont typeface="Wingdings" panose="05000000000000000000" pitchFamily="2" charset="2"/>
              <a:buChar char="ü"/>
            </a:pPr>
            <a:r>
              <a:rPr lang="uk-UA" sz="3200" dirty="0"/>
              <a:t>3D моделювання та САПР</a:t>
            </a:r>
          </a:p>
          <a:p>
            <a:pPr marL="571500" indent="-571500">
              <a:buFont typeface="Wingdings" panose="05000000000000000000" pitchFamily="2" charset="2"/>
              <a:buChar char="ü"/>
            </a:pPr>
            <a:r>
              <a:rPr lang="uk-UA" sz="3200" dirty="0"/>
              <a:t>Програмування</a:t>
            </a:r>
          </a:p>
          <a:p>
            <a:pPr marL="571500" indent="-571500">
              <a:buFont typeface="Wingdings" panose="05000000000000000000" pitchFamily="2" charset="2"/>
              <a:buChar char="ü"/>
            </a:pPr>
            <a:r>
              <a:rPr lang="uk-UA" sz="3200" dirty="0"/>
              <a:t>Системи керування технологічними процесами</a:t>
            </a:r>
          </a:p>
        </p:txBody>
      </p:sp>
      <p:sp>
        <p:nvSpPr>
          <p:cNvPr id="19" name="TextBox 18">
            <a:extLst>
              <a:ext uri="{FF2B5EF4-FFF2-40B4-BE49-F238E27FC236}">
                <a16:creationId xmlns:a16="http://schemas.microsoft.com/office/drawing/2014/main" id="{5C58F2EE-E77A-4B2A-8E44-356FB9CBD3A2}"/>
              </a:ext>
            </a:extLst>
          </p:cNvPr>
          <p:cNvSpPr txBox="1"/>
          <p:nvPr/>
        </p:nvSpPr>
        <p:spPr>
          <a:xfrm>
            <a:off x="1799202" y="899271"/>
            <a:ext cx="12801600" cy="4154984"/>
          </a:xfrm>
          <a:prstGeom prst="rect">
            <a:avLst/>
          </a:prstGeom>
          <a:noFill/>
        </p:spPr>
        <p:txBody>
          <a:bodyPr wrap="square" rtlCol="0">
            <a:spAutoFit/>
          </a:bodyPr>
          <a:lstStyle/>
          <a:p>
            <a:r>
              <a:rPr lang="uk-UA" sz="4800" dirty="0">
                <a:solidFill>
                  <a:schemeClr val="bg1"/>
                </a:solidFill>
              </a:rPr>
              <a:t>172 – «Телекомунікації та радіотехніка»</a:t>
            </a:r>
            <a:br>
              <a:rPr lang="uk-UA" sz="4800" dirty="0">
                <a:solidFill>
                  <a:schemeClr val="bg1"/>
                </a:solidFill>
              </a:rPr>
            </a:br>
            <a:r>
              <a:rPr lang="uk-UA" sz="3600" dirty="0">
                <a:solidFill>
                  <a:schemeClr val="bg1"/>
                </a:solidFill>
              </a:rPr>
              <a:t>Освітня програма</a:t>
            </a:r>
            <a:r>
              <a:rPr lang="ru-RU" sz="3600" dirty="0">
                <a:solidFill>
                  <a:schemeClr val="bg1"/>
                </a:solidFill>
              </a:rPr>
              <a:t>:    </a:t>
            </a:r>
            <a:r>
              <a:rPr lang="uk-UA" sz="3600" dirty="0"/>
              <a:t>Інтелектуальні технології </a:t>
            </a:r>
            <a:r>
              <a:rPr lang="uk-UA" sz="3600" dirty="0" err="1"/>
              <a:t>мікросистемної</a:t>
            </a:r>
            <a:endParaRPr lang="uk-UA" sz="3600" dirty="0"/>
          </a:p>
          <a:p>
            <a:pPr indent="4029075"/>
            <a:r>
              <a:rPr lang="uk-UA" sz="3600" dirty="0"/>
              <a:t>радіоелектронної техніки</a:t>
            </a:r>
            <a:endParaRPr lang="uk-UA" sz="3600" dirty="0">
              <a:solidFill>
                <a:schemeClr val="bg1"/>
              </a:solidFill>
            </a:endParaRPr>
          </a:p>
          <a:p>
            <a:r>
              <a:rPr lang="uk-UA" sz="3600" dirty="0">
                <a:solidFill>
                  <a:schemeClr val="bg1"/>
                </a:solidFill>
              </a:rPr>
              <a:t>Освітній рівень:        </a:t>
            </a:r>
            <a:r>
              <a:rPr lang="uk-UA" sz="3600" dirty="0"/>
              <a:t>Бакалавр, магістр</a:t>
            </a:r>
          </a:p>
          <a:p>
            <a:r>
              <a:rPr lang="uk-UA" sz="3600" dirty="0">
                <a:solidFill>
                  <a:schemeClr val="bg1"/>
                </a:solidFill>
              </a:rPr>
              <a:t>Випускова кафедра: </a:t>
            </a:r>
            <a:r>
              <a:rPr lang="uk-UA" sz="3600" spc="-100" dirty="0"/>
              <a:t>Інформаційні технології </a:t>
            </a:r>
            <a:endParaRPr lang="en-US" sz="3600" spc="-100" dirty="0"/>
          </a:p>
          <a:p>
            <a:r>
              <a:rPr lang="en-US" sz="3600" spc="-100" dirty="0"/>
              <a:t>									</a:t>
            </a:r>
            <a:r>
              <a:rPr lang="uk-UA" sz="3600" spc="-100" dirty="0"/>
              <a:t>електронних засобів</a:t>
            </a:r>
          </a:p>
          <a:p>
            <a:endParaRPr lang="uk-UA" sz="3600" dirty="0">
              <a:solidFill>
                <a:schemeClr val="bg1"/>
              </a:solidFill>
            </a:endParaRPr>
          </a:p>
        </p:txBody>
      </p:sp>
      <p:sp>
        <p:nvSpPr>
          <p:cNvPr id="20" name="TextBox 19">
            <a:extLst>
              <a:ext uri="{FF2B5EF4-FFF2-40B4-BE49-F238E27FC236}">
                <a16:creationId xmlns:a16="http://schemas.microsoft.com/office/drawing/2014/main" id="{8221A8FC-0F73-7024-0F99-46D777A521EC}"/>
              </a:ext>
            </a:extLst>
          </p:cNvPr>
          <p:cNvSpPr txBox="1"/>
          <p:nvPr/>
        </p:nvSpPr>
        <p:spPr>
          <a:xfrm>
            <a:off x="3115461" y="9271146"/>
            <a:ext cx="12167113" cy="584775"/>
          </a:xfrm>
          <a:prstGeom prst="rect">
            <a:avLst/>
          </a:prstGeom>
          <a:noFill/>
        </p:spPr>
        <p:txBody>
          <a:bodyPr wrap="square" rtlCol="0">
            <a:spAutoFit/>
          </a:bodyPr>
          <a:lstStyle/>
          <a:p>
            <a:r>
              <a:rPr lang="en-US" sz="3200" dirty="0">
                <a:hlinkClick r:id="rId3"/>
              </a:rPr>
              <a:t>https://zp.edu.ua/kafedra-informaciynih-tehnologiy-elektronnih-zasobiv</a:t>
            </a:r>
            <a:r>
              <a:rPr lang="ru-RU" sz="3200" dirty="0"/>
              <a:t> </a:t>
            </a:r>
            <a:endParaRPr lang="uk-UA" sz="3200" dirty="0"/>
          </a:p>
        </p:txBody>
      </p:sp>
      <p:pic>
        <p:nvPicPr>
          <p:cNvPr id="3074" name="Picture 2" descr="Our Top 19 3D Modeling Software Picks: Free and Paid">
            <a:extLst>
              <a:ext uri="{FF2B5EF4-FFF2-40B4-BE49-F238E27FC236}">
                <a16:creationId xmlns:a16="http://schemas.microsoft.com/office/drawing/2014/main" id="{5D60C302-3532-E1E1-34F1-22C21A73A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8317" y="2816493"/>
            <a:ext cx="4280083" cy="28533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l Trace PCB | PCB designs">
            <a:extLst>
              <a:ext uri="{FF2B5EF4-FFF2-40B4-BE49-F238E27FC236}">
                <a16:creationId xmlns:a16="http://schemas.microsoft.com/office/drawing/2014/main" id="{F3B2B826-BA49-0131-3C5B-16055448D4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13398317" y="5805015"/>
            <a:ext cx="4280083" cy="183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941364"/>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805353" y="3943474"/>
            <a:ext cx="10234247" cy="3539430"/>
          </a:xfrm>
          <a:prstGeom prst="rect">
            <a:avLst/>
          </a:prstGeom>
          <a:noFill/>
        </p:spPr>
        <p:txBody>
          <a:bodyPr wrap="square" rtlCol="0">
            <a:spAutoFit/>
          </a:bodyPr>
          <a:lstStyle/>
          <a:p>
            <a:r>
              <a:rPr lang="uk-UA" sz="3200" dirty="0"/>
              <a:t>Студенти здобувають знання сучасних технологій проєктування та виробництва радіоелектронної апаратури, засобів забезпечення її якості та надійності, навчаються створювати програмне забезпечення для управління радіоелектронними апаратами. В процесі навчання використовують сучасні системи автоматизованого проєктування.</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929887" y="7461451"/>
            <a:ext cx="7899913" cy="1569660"/>
          </a:xfrm>
          <a:prstGeom prst="rect">
            <a:avLst/>
          </a:prstGeom>
          <a:noFill/>
        </p:spPr>
        <p:txBody>
          <a:bodyPr wrap="square" rtlCol="0">
            <a:spAutoFit/>
          </a:bodyPr>
          <a:lstStyle/>
          <a:p>
            <a:pPr marL="571500" indent="-571500">
              <a:buFont typeface="Wingdings" panose="05000000000000000000" pitchFamily="2" charset="2"/>
              <a:buChar char="ü"/>
            </a:pPr>
            <a:r>
              <a:rPr lang="uk-UA" sz="3200" dirty="0"/>
              <a:t>Інженер-конструктор</a:t>
            </a:r>
          </a:p>
          <a:p>
            <a:pPr marL="571500" indent="-571500">
              <a:buFont typeface="Wingdings" panose="05000000000000000000" pitchFamily="2" charset="2"/>
              <a:buChar char="ü"/>
            </a:pPr>
            <a:r>
              <a:rPr lang="uk-UA" sz="3200" dirty="0"/>
              <a:t>Інженер-технолог</a:t>
            </a:r>
          </a:p>
          <a:p>
            <a:pPr marL="571500" indent="-571500">
              <a:buFont typeface="Wingdings" panose="05000000000000000000" pitchFamily="2" charset="2"/>
              <a:buChar char="ü"/>
            </a:pPr>
            <a:r>
              <a:rPr lang="uk-UA" sz="3200" dirty="0"/>
              <a:t>Інженер-програміст</a:t>
            </a:r>
          </a:p>
        </p:txBody>
      </p:sp>
      <p:sp>
        <p:nvSpPr>
          <p:cNvPr id="19" name="TextBox 18">
            <a:extLst>
              <a:ext uri="{FF2B5EF4-FFF2-40B4-BE49-F238E27FC236}">
                <a16:creationId xmlns:a16="http://schemas.microsoft.com/office/drawing/2014/main" id="{02486A29-CE04-4344-E360-A558484A14C7}"/>
              </a:ext>
            </a:extLst>
          </p:cNvPr>
          <p:cNvSpPr txBox="1"/>
          <p:nvPr/>
        </p:nvSpPr>
        <p:spPr>
          <a:xfrm>
            <a:off x="1799202" y="899271"/>
            <a:ext cx="12801600" cy="3046988"/>
          </a:xfrm>
          <a:prstGeom prst="rect">
            <a:avLst/>
          </a:prstGeom>
          <a:noFill/>
        </p:spPr>
        <p:txBody>
          <a:bodyPr wrap="square" rtlCol="0">
            <a:spAutoFit/>
          </a:bodyPr>
          <a:lstStyle/>
          <a:p>
            <a:r>
              <a:rPr lang="uk-UA" sz="4800" dirty="0">
                <a:solidFill>
                  <a:schemeClr val="bg1"/>
                </a:solidFill>
              </a:rPr>
              <a:t>172 – «Телекомунікації та радіотехніка»</a:t>
            </a:r>
            <a:br>
              <a:rPr lang="uk-UA" sz="4800" dirty="0">
                <a:solidFill>
                  <a:schemeClr val="bg1"/>
                </a:solidFill>
              </a:rPr>
            </a:br>
            <a:r>
              <a:rPr lang="uk-UA" sz="3600" dirty="0">
                <a:solidFill>
                  <a:schemeClr val="bg1"/>
                </a:solidFill>
              </a:rPr>
              <a:t>Освітня програма</a:t>
            </a:r>
            <a:r>
              <a:rPr lang="ru-RU" sz="3600" dirty="0">
                <a:solidFill>
                  <a:schemeClr val="bg1"/>
                </a:solidFill>
              </a:rPr>
              <a:t>:    </a:t>
            </a:r>
            <a:r>
              <a:rPr lang="uk-UA" sz="3600" dirty="0"/>
              <a:t>Електронні апарати та засоби</a:t>
            </a:r>
            <a:endParaRPr lang="uk-UA" sz="3600" dirty="0">
              <a:solidFill>
                <a:schemeClr val="bg1"/>
              </a:solidFill>
            </a:endParaRPr>
          </a:p>
          <a:p>
            <a:r>
              <a:rPr lang="uk-UA" sz="3600" dirty="0">
                <a:solidFill>
                  <a:schemeClr val="bg1"/>
                </a:solidFill>
              </a:rPr>
              <a:t>Освітній рівень:        </a:t>
            </a:r>
            <a:r>
              <a:rPr lang="uk-UA" sz="3600" dirty="0"/>
              <a:t>Бакалавр</a:t>
            </a:r>
          </a:p>
          <a:p>
            <a:r>
              <a:rPr lang="uk-UA" sz="3600" dirty="0">
                <a:solidFill>
                  <a:schemeClr val="bg1"/>
                </a:solidFill>
              </a:rPr>
              <a:t>Випускова кафедра: </a:t>
            </a:r>
            <a:r>
              <a:rPr lang="uk-UA" sz="3600" spc="-100" dirty="0"/>
              <a:t>Інформаційні технології </a:t>
            </a:r>
          </a:p>
          <a:p>
            <a:r>
              <a:rPr lang="uk-UA" sz="3600" spc="-100" dirty="0"/>
              <a:t>									електронних засобів</a:t>
            </a:r>
          </a:p>
        </p:txBody>
      </p:sp>
      <p:sp>
        <p:nvSpPr>
          <p:cNvPr id="20" name="TextBox 19">
            <a:extLst>
              <a:ext uri="{FF2B5EF4-FFF2-40B4-BE49-F238E27FC236}">
                <a16:creationId xmlns:a16="http://schemas.microsoft.com/office/drawing/2014/main" id="{315261B4-2B8B-A687-F96B-175508A0EAB9}"/>
              </a:ext>
            </a:extLst>
          </p:cNvPr>
          <p:cNvSpPr txBox="1"/>
          <p:nvPr/>
        </p:nvSpPr>
        <p:spPr>
          <a:xfrm>
            <a:off x="3115461" y="9271146"/>
            <a:ext cx="12167113" cy="584775"/>
          </a:xfrm>
          <a:prstGeom prst="rect">
            <a:avLst/>
          </a:prstGeom>
          <a:noFill/>
        </p:spPr>
        <p:txBody>
          <a:bodyPr wrap="square" rtlCol="0">
            <a:spAutoFit/>
          </a:bodyPr>
          <a:lstStyle/>
          <a:p>
            <a:r>
              <a:rPr lang="en-US" sz="3200" dirty="0">
                <a:hlinkClick r:id="rId3"/>
              </a:rPr>
              <a:t>https://zp.edu.ua/kafedra-informaciynih-tehnologiy-elektronnih-zasobiv</a:t>
            </a:r>
            <a:r>
              <a:rPr lang="ru-RU" sz="3200" dirty="0"/>
              <a:t> </a:t>
            </a:r>
            <a:endParaRPr lang="uk-UA" sz="3200" dirty="0"/>
          </a:p>
        </p:txBody>
      </p:sp>
      <p:pic>
        <p:nvPicPr>
          <p:cNvPr id="4098" name="Picture 2" descr="Everything You Need to Know about PCB Manufacturing &amp; Assembly">
            <a:extLst>
              <a:ext uri="{FF2B5EF4-FFF2-40B4-BE49-F238E27FC236}">
                <a16:creationId xmlns:a16="http://schemas.microsoft.com/office/drawing/2014/main" id="{D04D91FC-9881-EEDA-A9A4-65CBA03F2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7200" y="2463778"/>
            <a:ext cx="5897246" cy="275204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ow the future of 3D printing is taking shape">
            <a:extLst>
              <a:ext uri="{FF2B5EF4-FFF2-40B4-BE49-F238E27FC236}">
                <a16:creationId xmlns:a16="http://schemas.microsoft.com/office/drawing/2014/main" id="{8403B223-4720-C53F-FA9A-EA7195BB43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7" t="30131" r="14099" b="11403"/>
          <a:stretch/>
        </p:blipFill>
        <p:spPr bwMode="auto">
          <a:xfrm>
            <a:off x="11887200" y="5371000"/>
            <a:ext cx="5897245" cy="275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75002"/>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752600" y="473527"/>
            <a:ext cx="12801600" cy="769441"/>
          </a:xfrm>
          <a:prstGeom prst="rect">
            <a:avLst/>
          </a:prstGeom>
          <a:noFill/>
        </p:spPr>
        <p:txBody>
          <a:bodyPr wrap="square" rtlCol="0">
            <a:spAutoFit/>
          </a:bodyPr>
          <a:lstStyle/>
          <a:p>
            <a:r>
              <a:rPr lang="ru-RU" sz="4400" b="1" dirty="0">
                <a:solidFill>
                  <a:schemeClr val="bg1"/>
                </a:solidFill>
              </a:rPr>
              <a:t>Кафедра </a:t>
            </a:r>
            <a:r>
              <a:rPr lang="uk-UA" sz="4400" b="1" dirty="0">
                <a:solidFill>
                  <a:schemeClr val="bg1"/>
                </a:solidFill>
              </a:rPr>
              <a:t>захисту</a:t>
            </a:r>
            <a:r>
              <a:rPr lang="ru-RU" sz="4400" b="1" dirty="0">
                <a:solidFill>
                  <a:schemeClr val="bg1"/>
                </a:solidFill>
              </a:rPr>
              <a:t> інформації</a:t>
            </a:r>
            <a:endParaRPr lang="uk-UA" sz="4400" b="1" dirty="0">
              <a:solidFill>
                <a:schemeClr val="bg1"/>
              </a:solidFill>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752600" y="6901473"/>
            <a:ext cx="8738113" cy="2554545"/>
          </a:xfrm>
          <a:prstGeom prst="rect">
            <a:avLst/>
          </a:prstGeom>
          <a:noFill/>
        </p:spPr>
        <p:txBody>
          <a:bodyPr wrap="square" rtlCol="0">
            <a:spAutoFit/>
          </a:bodyPr>
          <a:lstStyle/>
          <a:p>
            <a:r>
              <a:rPr lang="uk-UA" sz="3200" b="1" dirty="0"/>
              <a:t>Перелік освітніх програм:</a:t>
            </a:r>
          </a:p>
          <a:p>
            <a:pPr marL="571500" indent="-571500">
              <a:buFont typeface="Wingdings" panose="05000000000000000000" pitchFamily="2" charset="2"/>
              <a:buChar char="ü"/>
            </a:pPr>
            <a:r>
              <a:rPr lang="uk-UA" sz="3200" dirty="0"/>
              <a:t>Системи технічного захисту інформації, автоматизація її обробки</a:t>
            </a:r>
          </a:p>
          <a:p>
            <a:pPr marL="571500" indent="-571500">
              <a:buFont typeface="Wingdings" panose="05000000000000000000" pitchFamily="2" charset="2"/>
              <a:buChar char="ü"/>
            </a:pPr>
            <a:r>
              <a:rPr lang="uk-UA" sz="3200" dirty="0"/>
              <a:t>Безпека інформаційних і комунікаційних систем</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752600" y="1440731"/>
            <a:ext cx="8738113" cy="5262979"/>
          </a:xfrm>
          <a:prstGeom prst="rect">
            <a:avLst/>
          </a:prstGeom>
          <a:noFill/>
        </p:spPr>
        <p:txBody>
          <a:bodyPr wrap="square" rtlCol="0">
            <a:spAutoFit/>
          </a:bodyPr>
          <a:lstStyle/>
          <a:p>
            <a:pPr algn="just"/>
            <a:r>
              <a:rPr lang="uk-UA" sz="2800" b="1" dirty="0"/>
              <a:t>Історія розвитку кафедри:</a:t>
            </a:r>
          </a:p>
          <a:p>
            <a:pPr algn="just"/>
            <a:r>
              <a:rPr lang="uk-UA" sz="2800" dirty="0"/>
              <a:t>Кафедра захисту інформації була сформована в серпні 2006 року в складі </a:t>
            </a:r>
            <a:r>
              <a:rPr lang="uk-UA" sz="2800" dirty="0" err="1"/>
              <a:t>радіоприладобудівного</a:t>
            </a:r>
            <a:r>
              <a:rPr lang="uk-UA" sz="2800" dirty="0"/>
              <a:t> факультету Запорізького національного технічного університету, нині факультет радіоелектроніки і телекомунікацій.</a:t>
            </a:r>
          </a:p>
          <a:p>
            <a:pPr algn="just"/>
            <a:r>
              <a:rPr lang="uk-UA" sz="2800" dirty="0"/>
              <a:t>Кафедра є співорганізатором міжнародної науково-практичної конференції «Сучасні проблеми і досягнення в галузі телекомунікацій та інформаційних технологій», що проводиться кожні два роки.</a:t>
            </a:r>
          </a:p>
          <a:p>
            <a:pPr algn="just"/>
            <a:r>
              <a:rPr lang="uk-UA" sz="2800" dirty="0"/>
              <a:t>Матеріально-технічна база постійно поповнюється новими програмними продуктами і зразками техніки захисту інформації</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2842048"/>
            <a:ext cx="7086601" cy="4724400"/>
          </a:xfrm>
          <a:prstGeom prst="rect">
            <a:avLst/>
          </a:prstGeom>
        </p:spPr>
      </p:pic>
      <p:sp>
        <p:nvSpPr>
          <p:cNvPr id="19" name="TextBox 18">
            <a:extLst>
              <a:ext uri="{FF2B5EF4-FFF2-40B4-BE49-F238E27FC236}">
                <a16:creationId xmlns:a16="http://schemas.microsoft.com/office/drawing/2014/main" id="{6E818B30-3DE2-A511-2033-3D7CBA6069BB}"/>
              </a:ext>
            </a:extLst>
          </p:cNvPr>
          <p:cNvSpPr txBox="1"/>
          <p:nvPr/>
        </p:nvSpPr>
        <p:spPr>
          <a:xfrm>
            <a:off x="5791200" y="9329695"/>
            <a:ext cx="8077200" cy="584775"/>
          </a:xfrm>
          <a:prstGeom prst="rect">
            <a:avLst/>
          </a:prstGeom>
          <a:noFill/>
        </p:spPr>
        <p:txBody>
          <a:bodyPr wrap="square" rtlCol="0">
            <a:spAutoFit/>
          </a:bodyPr>
          <a:lstStyle/>
          <a:p>
            <a:r>
              <a:rPr lang="en-US" sz="3200" dirty="0">
                <a:hlinkClick r:id="rId4"/>
              </a:rPr>
              <a:t>https://zp.edu.ua/kafedra-zahistu-informaciyi</a:t>
            </a:r>
            <a:r>
              <a:rPr lang="uk-UA" sz="3200" dirty="0"/>
              <a:t> </a:t>
            </a:r>
          </a:p>
        </p:txBody>
      </p:sp>
    </p:spTree>
    <p:extLst>
      <p:ext uri="{BB962C8B-B14F-4D97-AF65-F5344CB8AC3E}">
        <p14:creationId xmlns:p14="http://schemas.microsoft.com/office/powerpoint/2010/main" val="213582054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786961" y="1025267"/>
            <a:ext cx="12801600" cy="3046988"/>
          </a:xfrm>
          <a:prstGeom prst="rect">
            <a:avLst/>
          </a:prstGeom>
          <a:noFill/>
        </p:spPr>
        <p:txBody>
          <a:bodyPr wrap="square" rtlCol="0">
            <a:spAutoFit/>
          </a:bodyPr>
          <a:lstStyle/>
          <a:p>
            <a:r>
              <a:rPr lang="ru-RU" sz="4800" dirty="0">
                <a:solidFill>
                  <a:schemeClr val="bg1"/>
                </a:solidFill>
              </a:rPr>
              <a:t>125 – «</a:t>
            </a:r>
            <a:r>
              <a:rPr lang="uk-UA" sz="4800" dirty="0" err="1">
                <a:solidFill>
                  <a:schemeClr val="bg1"/>
                </a:solidFill>
              </a:rPr>
              <a:t>Кібербезпека</a:t>
            </a:r>
            <a:r>
              <a:rPr lang="uk-UA" sz="4800" dirty="0">
                <a:solidFill>
                  <a:schemeClr val="bg1"/>
                </a:solidFill>
              </a:rPr>
              <a:t>»</a:t>
            </a:r>
            <a:endParaRPr lang="en-US" sz="4800" dirty="0">
              <a:solidFill>
                <a:schemeClr val="bg1"/>
              </a:solidFill>
            </a:endParaRPr>
          </a:p>
          <a:p>
            <a:pPr marL="3944938" indent="-3944938"/>
            <a:r>
              <a:rPr lang="uk-UA" sz="3600" dirty="0">
                <a:solidFill>
                  <a:schemeClr val="bg1"/>
                </a:solidFill>
              </a:rPr>
              <a:t>Освітня програма</a:t>
            </a:r>
            <a:r>
              <a:rPr lang="ru-RU" sz="3600" dirty="0">
                <a:solidFill>
                  <a:schemeClr val="bg1"/>
                </a:solidFill>
              </a:rPr>
              <a:t>:</a:t>
            </a:r>
            <a:r>
              <a:rPr lang="en-US" sz="3600" dirty="0">
                <a:solidFill>
                  <a:schemeClr val="bg1"/>
                </a:solidFill>
              </a:rPr>
              <a:t>   </a:t>
            </a:r>
            <a:r>
              <a:rPr lang="uk-UA" sz="3600" dirty="0"/>
              <a:t>Системи технічного захисту інформації, автоматизація її обробки</a:t>
            </a:r>
            <a:endParaRPr lang="uk-UA" sz="3600" dirty="0">
              <a:solidFill>
                <a:schemeClr val="bg1"/>
              </a:solidFill>
            </a:endParaRPr>
          </a:p>
          <a:p>
            <a:r>
              <a:rPr lang="uk-UA" sz="3600" dirty="0">
                <a:solidFill>
                  <a:schemeClr val="bg1"/>
                </a:solidFill>
              </a:rPr>
              <a:t>Освітній рівень:       </a:t>
            </a:r>
            <a:r>
              <a:rPr lang="uk-UA" sz="3600" dirty="0"/>
              <a:t>Бакалавр, магістр</a:t>
            </a:r>
          </a:p>
          <a:p>
            <a:r>
              <a:rPr lang="uk-UA" sz="3600" dirty="0">
                <a:solidFill>
                  <a:schemeClr val="bg1"/>
                </a:solidFill>
              </a:rPr>
              <a:t>Випускова кафедра: </a:t>
            </a:r>
            <a:r>
              <a:rPr lang="uk-UA" sz="3600" dirty="0"/>
              <a:t>Захист інформації</a:t>
            </a:r>
          </a:p>
        </p:txBody>
      </p:sp>
      <p:sp>
        <p:nvSpPr>
          <p:cNvPr id="5" name="TextBox 4">
            <a:extLst>
              <a:ext uri="{FF2B5EF4-FFF2-40B4-BE49-F238E27FC236}">
                <a16:creationId xmlns:a16="http://schemas.microsoft.com/office/drawing/2014/main" id="{B38F71C1-6EC0-47AD-899C-6C2F68FA5009}"/>
              </a:ext>
            </a:extLst>
          </p:cNvPr>
          <p:cNvSpPr txBox="1"/>
          <p:nvPr/>
        </p:nvSpPr>
        <p:spPr>
          <a:xfrm>
            <a:off x="1730884" y="4012666"/>
            <a:ext cx="10842116" cy="3539430"/>
          </a:xfrm>
          <a:prstGeom prst="rect">
            <a:avLst/>
          </a:prstGeom>
          <a:noFill/>
        </p:spPr>
        <p:txBody>
          <a:bodyPr wrap="square" rtlCol="0">
            <a:spAutoFit/>
          </a:bodyPr>
          <a:lstStyle/>
          <a:p>
            <a:pPr algn="just"/>
            <a:r>
              <a:rPr lang="uk-UA" sz="2800" dirty="0"/>
              <a:t>Освітня програма пропонує комплексний підхід до вирішення сучасних проблем в сфері захисту інформації з обмеженим доступом; враховує специфіку роботи організацій, установ та підприємств у вказаній сфері; дозволяє набувати необхідних навичок в галузі забезпечення захищеності об’єктів інформатизації різного рівня. Програма зорієнтована на підготовку фахівців, діяльність яких пов’язана з забезпеченням захисту інформації з обмеженим доступом.</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730884" y="7442418"/>
            <a:ext cx="10689715" cy="1815882"/>
          </a:xfrm>
          <a:prstGeom prst="rect">
            <a:avLst/>
          </a:prstGeom>
          <a:noFill/>
        </p:spPr>
        <p:txBody>
          <a:bodyPr wrap="square" rtlCol="0">
            <a:spAutoFit/>
          </a:bodyPr>
          <a:lstStyle/>
          <a:p>
            <a:pPr algn="just"/>
            <a:r>
              <a:rPr lang="uk-UA" sz="2800" dirty="0"/>
              <a:t>Випускники кафедри обіймають престижні посади на державних і комерційних підприємствах: глава служби безпеки, керівник </a:t>
            </a:r>
            <a:r>
              <a:rPr lang="en-US" sz="2800" dirty="0"/>
              <a:t>IT</a:t>
            </a:r>
            <a:r>
              <a:rPr lang="uk-UA" sz="2800" dirty="0"/>
              <a:t>-відділу, адміністратор безпеки, адміністратор комп’ютерних мереж і баз даних, аналітик  в Україні та за кордоном.</a:t>
            </a:r>
          </a:p>
        </p:txBody>
      </p:sp>
      <p:sp>
        <p:nvSpPr>
          <p:cNvPr id="13" name="TextBox 12">
            <a:extLst>
              <a:ext uri="{FF2B5EF4-FFF2-40B4-BE49-F238E27FC236}">
                <a16:creationId xmlns:a16="http://schemas.microsoft.com/office/drawing/2014/main" id="{494673A6-77B0-458D-A775-74DEBCA36E3D}"/>
              </a:ext>
            </a:extLst>
          </p:cNvPr>
          <p:cNvSpPr txBox="1"/>
          <p:nvPr/>
        </p:nvSpPr>
        <p:spPr>
          <a:xfrm>
            <a:off x="5257800" y="9375016"/>
            <a:ext cx="8077200" cy="584775"/>
          </a:xfrm>
          <a:prstGeom prst="rect">
            <a:avLst/>
          </a:prstGeom>
          <a:noFill/>
        </p:spPr>
        <p:txBody>
          <a:bodyPr wrap="square" rtlCol="0">
            <a:spAutoFit/>
          </a:bodyPr>
          <a:lstStyle/>
          <a:p>
            <a:r>
              <a:rPr lang="en-US" sz="3200" dirty="0">
                <a:hlinkClick r:id="rId3"/>
              </a:rPr>
              <a:t>https://zp.edu.ua/kafedra-zahistu-informaciyi</a:t>
            </a:r>
            <a:r>
              <a:rPr lang="uk-UA" sz="3200" dirty="0"/>
              <a:t> </a:t>
            </a:r>
          </a:p>
        </p:txBody>
      </p:sp>
      <p:pic>
        <p:nvPicPr>
          <p:cNvPr id="8" name="Рисунок 7">
            <a:extLst>
              <a:ext uri="{FF2B5EF4-FFF2-40B4-BE49-F238E27FC236}">
                <a16:creationId xmlns:a16="http://schemas.microsoft.com/office/drawing/2014/main" id="{6A20D531-8358-F745-A34E-BF7EF1C3497D}"/>
              </a:ext>
            </a:extLst>
          </p:cNvPr>
          <p:cNvPicPr>
            <a:picLocks noChangeAspect="1"/>
          </p:cNvPicPr>
          <p:nvPr/>
        </p:nvPicPr>
        <p:blipFill>
          <a:blip r:embed="rId4"/>
          <a:stretch>
            <a:fillRect/>
          </a:stretch>
        </p:blipFill>
        <p:spPr>
          <a:xfrm>
            <a:off x="12954000" y="3086100"/>
            <a:ext cx="4724400" cy="3543300"/>
          </a:xfrm>
          <a:prstGeom prst="rect">
            <a:avLst/>
          </a:prstGeom>
        </p:spPr>
      </p:pic>
    </p:spTree>
    <p:extLst>
      <p:ext uri="{BB962C8B-B14F-4D97-AF65-F5344CB8AC3E}">
        <p14:creationId xmlns:p14="http://schemas.microsoft.com/office/powerpoint/2010/main" val="157851866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07" y="39413"/>
            <a:ext cx="12228317" cy="10376318"/>
            <a:chOff x="0" y="0"/>
            <a:chExt cx="16749187" cy="14300477"/>
          </a:xfrm>
        </p:grpSpPr>
        <p:pic>
          <p:nvPicPr>
            <p:cNvPr id="3" name="Picture 3"/>
            <p:cNvPicPr>
              <a:picLocks noChangeAspect="1"/>
            </p:cNvPicPr>
            <p:nvPr/>
          </p:nvPicPr>
          <p:blipFill>
            <a:blip r:embed="rId2">
              <a:alphaModFix amt="20999"/>
            </a:blip>
            <a:srcRect l="10544" r="10544"/>
            <a:stretch>
              <a:fillRect/>
            </a:stretch>
          </p:blipFill>
          <p:spPr>
            <a:xfrm>
              <a:off x="0" y="0"/>
              <a:ext cx="16749187" cy="14300477"/>
            </a:xfrm>
            <a:prstGeom prst="rect">
              <a:avLst/>
            </a:prstGeom>
          </p:spPr>
        </p:pic>
      </p:grpSp>
      <p:sp>
        <p:nvSpPr>
          <p:cNvPr id="4" name="AutoShape 4"/>
          <p:cNvSpPr/>
          <p:nvPr/>
        </p:nvSpPr>
        <p:spPr>
          <a:xfrm>
            <a:off x="12228551" y="620679"/>
            <a:ext cx="44393" cy="9213786"/>
          </a:xfrm>
          <a:prstGeom prst="rect">
            <a:avLst/>
          </a:prstGeom>
          <a:solidFill>
            <a:srgbClr val="FFFFFF"/>
          </a:solidFill>
        </p:spPr>
      </p:sp>
      <p:pic>
        <p:nvPicPr>
          <p:cNvPr id="5" name="Picture 5"/>
          <p:cNvPicPr>
            <a:picLocks noChangeAspect="1"/>
          </p:cNvPicPr>
          <p:nvPr/>
        </p:nvPicPr>
        <p:blipFill>
          <a:blip r:embed="rId3"/>
          <a:srcRect/>
          <a:stretch>
            <a:fillRect/>
          </a:stretch>
        </p:blipFill>
        <p:spPr>
          <a:xfrm>
            <a:off x="12272944" y="723900"/>
            <a:ext cx="5686714" cy="1338747"/>
          </a:xfrm>
          <a:prstGeom prst="rect">
            <a:avLst/>
          </a:prstGeom>
        </p:spPr>
      </p:pic>
      <p:sp>
        <p:nvSpPr>
          <p:cNvPr id="6" name="TextBox 6"/>
          <p:cNvSpPr txBox="1"/>
          <p:nvPr/>
        </p:nvSpPr>
        <p:spPr>
          <a:xfrm>
            <a:off x="1295400" y="39414"/>
            <a:ext cx="10478545" cy="11904612"/>
          </a:xfrm>
          <a:prstGeom prst="rect">
            <a:avLst/>
          </a:prstGeom>
        </p:spPr>
        <p:txBody>
          <a:bodyPr wrap="square" lIns="0" tIns="0" rIns="0" bIns="0" rtlCol="0" anchor="t">
            <a:spAutoFit/>
          </a:bodyPr>
          <a:lstStyle/>
          <a:p>
            <a:pPr algn="ctr">
              <a:lnSpc>
                <a:spcPct val="107000"/>
              </a:lnSpc>
              <a:spcAft>
                <a:spcPts val="800"/>
              </a:spcAft>
            </a:pPr>
            <a:r>
              <a:rPr lang="uk-UA"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t>ФАКУЛЬТЕТ РАДІОЕЛЕКТРОНІКИ</a:t>
            </a:r>
            <a:br>
              <a:rPr lang="uk-UA"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uk-UA"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t>ТА ТЕЛЕКОМУНІКАЦІЙ</a:t>
            </a:r>
          </a:p>
          <a:p>
            <a:pPr marL="342900" indent="-342900" algn="l">
              <a:buFont typeface="Wingdings" panose="05000000000000000000" pitchFamily="2" charset="2"/>
              <a:buChar char="ü"/>
            </a:pPr>
            <a:r>
              <a:rPr lang="uk-UA" sz="3600" dirty="0">
                <a:latin typeface="Tw Cen MT (Основной текст)"/>
              </a:rPr>
              <a:t>Сучасні та актуальні освітні програми.</a:t>
            </a:r>
          </a:p>
          <a:p>
            <a:pPr marL="342900" indent="-342900" algn="l">
              <a:buFont typeface="Wingdings" panose="05000000000000000000" pitchFamily="2" charset="2"/>
              <a:buChar char="ü"/>
            </a:pPr>
            <a:r>
              <a:rPr lang="uk-UA" sz="3600" dirty="0">
                <a:latin typeface="Tw Cen MT (Основной текст)"/>
              </a:rPr>
              <a:t>Широкий профіль дисциплін, що вивчаються.</a:t>
            </a:r>
          </a:p>
          <a:p>
            <a:pPr marL="342900" indent="-342900" algn="l">
              <a:buFont typeface="Wingdings" panose="05000000000000000000" pitchFamily="2" charset="2"/>
              <a:buChar char="ü"/>
            </a:pPr>
            <a:r>
              <a:rPr lang="uk-UA" sz="3600" dirty="0">
                <a:latin typeface="Tw Cen MT (Основной текст)"/>
              </a:rPr>
              <a:t>Затребуваність випускників на ринку праці. </a:t>
            </a:r>
          </a:p>
          <a:p>
            <a:pPr marL="342900" indent="-342900" algn="l">
              <a:buFont typeface="Wingdings" panose="05000000000000000000" pitchFamily="2" charset="2"/>
              <a:buChar char="ü"/>
            </a:pPr>
            <a:r>
              <a:rPr lang="uk-UA" sz="3600" dirty="0">
                <a:latin typeface="Tw Cen MT (Основной текст)"/>
              </a:rPr>
              <a:t>Кваліфікований викладацький склад.</a:t>
            </a:r>
          </a:p>
          <a:p>
            <a:pPr marL="342900" indent="-342900" algn="l">
              <a:buFont typeface="Wingdings" panose="05000000000000000000" pitchFamily="2" charset="2"/>
              <a:buChar char="ü"/>
            </a:pPr>
            <a:endParaRPr lang="uk-UA" sz="3600" dirty="0">
              <a:latin typeface="Tw Cen MT (Основной текст)"/>
            </a:endParaRPr>
          </a:p>
          <a:p>
            <a:pPr algn="l"/>
            <a:r>
              <a:rPr lang="uk-UA" sz="3600" b="0" i="0" dirty="0">
                <a:effectLst/>
                <a:latin typeface="Tw Cen MT (Основной текст)"/>
              </a:rPr>
              <a:t>Високий рівень знань студентів засвідчують призові місця на олімпіадах та конкурсах наукових робіт.</a:t>
            </a:r>
          </a:p>
          <a:p>
            <a:pPr algn="l"/>
            <a:endParaRPr lang="uk-UA" sz="3600" dirty="0">
              <a:latin typeface="Tw Cen MT (Основной текст)"/>
            </a:endParaRPr>
          </a:p>
          <a:p>
            <a:pPr algn="l"/>
            <a:r>
              <a:rPr lang="uk-UA" sz="3600" dirty="0">
                <a:latin typeface="Tw Cen MT (Основной текст)"/>
              </a:rPr>
              <a:t>Практичні навички студенти здобувають у сучасних лабораторіях та на підприємствах-партнерах.</a:t>
            </a:r>
          </a:p>
          <a:p>
            <a:pPr algn="l"/>
            <a:endParaRPr lang="uk-UA" sz="3600" b="0" i="0" dirty="0">
              <a:effectLst/>
              <a:latin typeface="Tw Cen MT (Основной текст)"/>
            </a:endParaRPr>
          </a:p>
          <a:p>
            <a:pPr algn="l"/>
            <a:r>
              <a:rPr lang="uk-UA" sz="3600" b="0" i="0" dirty="0">
                <a:effectLst/>
                <a:latin typeface="Tw Cen MT (Основной текст)"/>
              </a:rPr>
              <a:t>Студенти беруть участ</a:t>
            </a:r>
            <a:r>
              <a:rPr lang="uk-UA" sz="3600" dirty="0">
                <a:latin typeface="Tw Cen MT (Основной текст)"/>
              </a:rPr>
              <a:t>ь в програмах академічної мобільності з вишами-партнерами у Німеччині, Бельгії, Іспанії тощо.</a:t>
            </a:r>
            <a:endParaRPr lang="uk-UA" sz="3600" b="0" i="0" dirty="0">
              <a:effectLst/>
              <a:latin typeface="Tw Cen MT (Основной текст)"/>
            </a:endParaRPr>
          </a:p>
          <a:p>
            <a:pPr algn="r">
              <a:lnSpc>
                <a:spcPct val="107000"/>
              </a:lnSpc>
              <a:spcAft>
                <a:spcPts val="800"/>
              </a:spcAft>
            </a:pPr>
            <a:endParaRPr lang="uk-UA"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7"/>
          <p:cNvSpPr txBox="1"/>
          <p:nvPr/>
        </p:nvSpPr>
        <p:spPr>
          <a:xfrm>
            <a:off x="12871979" y="7419975"/>
            <a:ext cx="4999831" cy="1838325"/>
          </a:xfrm>
          <a:prstGeom prst="rect">
            <a:avLst/>
          </a:prstGeom>
        </p:spPr>
        <p:txBody>
          <a:bodyPr lIns="0" tIns="0" rIns="0" bIns="0" rtlCol="0" anchor="t">
            <a:spAutoFit/>
          </a:bodyPr>
          <a:lstStyle/>
          <a:p>
            <a:pPr algn="ctr">
              <a:lnSpc>
                <a:spcPts val="4875"/>
              </a:lnSpc>
            </a:pPr>
            <a:r>
              <a:rPr lang="en-US" sz="3250" spc="32">
                <a:solidFill>
                  <a:srgbClr val="FFFFFF"/>
                </a:solidFill>
                <a:latin typeface="Roboto Bold"/>
              </a:rPr>
              <a:t>Запорізька політехніка - твоє перспективне майбутнє!</a:t>
            </a:r>
          </a:p>
        </p:txBody>
      </p:sp>
    </p:spTree>
    <p:extLst>
      <p:ext uri="{BB962C8B-B14F-4D97-AF65-F5344CB8AC3E}">
        <p14:creationId xmlns:p14="http://schemas.microsoft.com/office/powerpoint/2010/main" val="29793142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7318332" y="9544526"/>
            <a:ext cx="4280083" cy="294799"/>
          </a:xfrm>
          <a:prstGeom prst="rect">
            <a:avLst/>
          </a:prstGeom>
        </p:spPr>
        <p:txBody>
          <a:bodyPr lIns="0" tIns="0" rIns="0" bIns="0" rtlCol="0" anchor="t">
            <a:spAutoFit/>
          </a:bodyPr>
          <a:lstStyle/>
          <a:p>
            <a:pPr>
              <a:lnSpc>
                <a:spcPts val="2550"/>
              </a:lnSpc>
            </a:pPr>
            <a:endParaRPr/>
          </a:p>
        </p:txBody>
      </p:sp>
      <p:pic>
        <p:nvPicPr>
          <p:cNvPr id="6" name="Picture 5">
            <a:extLst>
              <a:ext uri="{FF2B5EF4-FFF2-40B4-BE49-F238E27FC236}">
                <a16:creationId xmlns:a16="http://schemas.microsoft.com/office/drawing/2014/main" id="{C1D31CA6-16BD-44A9-97C2-16CA5AF27CCB}"/>
              </a:ext>
            </a:extLst>
          </p:cNvPr>
          <p:cNvPicPr>
            <a:picLocks noChangeAspect="1"/>
          </p:cNvPicPr>
          <p:nvPr/>
        </p:nvPicPr>
        <p:blipFill>
          <a:blip r:embed="rId2"/>
          <a:srcRect/>
          <a:stretch>
            <a:fillRect/>
          </a:stretch>
        </p:blipFill>
        <p:spPr>
          <a:xfrm>
            <a:off x="12268200" y="723900"/>
            <a:ext cx="5686714" cy="1338747"/>
          </a:xfrm>
          <a:prstGeom prst="rect">
            <a:avLst/>
          </a:prstGeom>
        </p:spPr>
      </p:pic>
      <p:sp>
        <p:nvSpPr>
          <p:cNvPr id="2" name="Прямоугольник 1"/>
          <p:cNvSpPr/>
          <p:nvPr/>
        </p:nvSpPr>
        <p:spPr>
          <a:xfrm>
            <a:off x="1752600" y="1074506"/>
            <a:ext cx="9601200" cy="3046988"/>
          </a:xfrm>
          <a:prstGeom prst="rect">
            <a:avLst/>
          </a:prstGeom>
        </p:spPr>
        <p:txBody>
          <a:bodyPr wrap="square">
            <a:spAutoFit/>
          </a:bodyPr>
          <a:lstStyle/>
          <a:p>
            <a:r>
              <a:rPr lang="ru-RU" sz="4800" dirty="0">
                <a:solidFill>
                  <a:schemeClr val="bg1"/>
                </a:solidFill>
              </a:rPr>
              <a:t>125 – «</a:t>
            </a:r>
            <a:r>
              <a:rPr lang="uk-UA" sz="4800" dirty="0" err="1">
                <a:solidFill>
                  <a:schemeClr val="bg1"/>
                </a:solidFill>
              </a:rPr>
              <a:t>Кібербезпека</a:t>
            </a:r>
            <a:r>
              <a:rPr lang="uk-UA" sz="4800" dirty="0">
                <a:solidFill>
                  <a:schemeClr val="bg1"/>
                </a:solidFill>
              </a:rPr>
              <a:t>»</a:t>
            </a:r>
            <a:endParaRPr lang="en-US" sz="4800" dirty="0">
              <a:solidFill>
                <a:schemeClr val="bg1"/>
              </a:solidFill>
            </a:endParaRPr>
          </a:p>
          <a:p>
            <a:pPr marL="4040188" indent="-4040188"/>
            <a:r>
              <a:rPr lang="uk-UA" sz="3600" dirty="0">
                <a:solidFill>
                  <a:schemeClr val="bg1"/>
                </a:solidFill>
              </a:rPr>
              <a:t>Освітня програма</a:t>
            </a:r>
            <a:r>
              <a:rPr lang="ru-RU" sz="3600" dirty="0">
                <a:solidFill>
                  <a:schemeClr val="bg1"/>
                </a:solidFill>
              </a:rPr>
              <a:t>:    </a:t>
            </a:r>
            <a:r>
              <a:rPr lang="uk-UA" sz="3600" dirty="0"/>
              <a:t>Безпека інформаційних і комунікаційних </a:t>
            </a:r>
            <a:r>
              <a:rPr lang="ru-RU" sz="3600" dirty="0"/>
              <a:t>систем</a:t>
            </a:r>
            <a:endParaRPr lang="uk-UA" sz="3600" dirty="0">
              <a:solidFill>
                <a:schemeClr val="bg1"/>
              </a:solidFill>
            </a:endParaRPr>
          </a:p>
          <a:p>
            <a:r>
              <a:rPr lang="uk-UA" sz="3600" dirty="0">
                <a:solidFill>
                  <a:schemeClr val="bg1"/>
                </a:solidFill>
              </a:rPr>
              <a:t>Освітній рівень:        </a:t>
            </a:r>
            <a:r>
              <a:rPr lang="uk-UA" sz="3600" dirty="0"/>
              <a:t>Бакалавр, магістр</a:t>
            </a:r>
          </a:p>
          <a:p>
            <a:r>
              <a:rPr lang="uk-UA" sz="3600" dirty="0">
                <a:solidFill>
                  <a:schemeClr val="bg1"/>
                </a:solidFill>
              </a:rPr>
              <a:t>Випускова кафедра: </a:t>
            </a:r>
            <a:r>
              <a:rPr lang="uk-UA" sz="3600" dirty="0"/>
              <a:t>Захист інформації</a:t>
            </a:r>
          </a:p>
        </p:txBody>
      </p:sp>
      <p:sp>
        <p:nvSpPr>
          <p:cNvPr id="8" name="TextBox 7">
            <a:extLst>
              <a:ext uri="{FF2B5EF4-FFF2-40B4-BE49-F238E27FC236}">
                <a16:creationId xmlns:a16="http://schemas.microsoft.com/office/drawing/2014/main" id="{B38F71C1-6EC0-47AD-899C-6C2F68FA5009}"/>
              </a:ext>
            </a:extLst>
          </p:cNvPr>
          <p:cNvSpPr txBox="1"/>
          <p:nvPr/>
        </p:nvSpPr>
        <p:spPr>
          <a:xfrm>
            <a:off x="1752601" y="4101512"/>
            <a:ext cx="11201399" cy="3108543"/>
          </a:xfrm>
          <a:prstGeom prst="rect">
            <a:avLst/>
          </a:prstGeom>
          <a:noFill/>
        </p:spPr>
        <p:txBody>
          <a:bodyPr wrap="square" rtlCol="0">
            <a:spAutoFit/>
          </a:bodyPr>
          <a:lstStyle/>
          <a:p>
            <a:pPr algn="just"/>
            <a:r>
              <a:rPr lang="uk-UA" sz="2800" dirty="0"/>
              <a:t>Освітня програма пропонує комплексний підхід до вирішення сучасних проблем в сфері інформаційної безпеки; враховує специфіку роботи організацій, установ та підприємств у вказаній сфері; дозволяє набути необхідних навичок в галузі забезпечення захищеності об’єктів інформатизації різного рівня. Програма зорієнтована на підготовку фахівців, діяльність яких пов’язана з гарантуванням безпеки інформаційних та комунікаційних технологій.</a:t>
            </a:r>
            <a:r>
              <a:rPr lang="uk-UA" sz="2800" b="1" dirty="0"/>
              <a:t> </a:t>
            </a:r>
            <a:endParaRPr lang="uk-UA" sz="2800" dirty="0"/>
          </a:p>
        </p:txBody>
      </p:sp>
      <p:sp>
        <p:nvSpPr>
          <p:cNvPr id="10" name="TextBox 9">
            <a:extLst>
              <a:ext uri="{FF2B5EF4-FFF2-40B4-BE49-F238E27FC236}">
                <a16:creationId xmlns:a16="http://schemas.microsoft.com/office/drawing/2014/main" id="{F7A496B6-0EE9-5FFE-98CC-D269B4CCF53C}"/>
              </a:ext>
            </a:extLst>
          </p:cNvPr>
          <p:cNvSpPr txBox="1"/>
          <p:nvPr/>
        </p:nvSpPr>
        <p:spPr>
          <a:xfrm>
            <a:off x="5791200" y="9329695"/>
            <a:ext cx="8077200" cy="584775"/>
          </a:xfrm>
          <a:prstGeom prst="rect">
            <a:avLst/>
          </a:prstGeom>
          <a:noFill/>
        </p:spPr>
        <p:txBody>
          <a:bodyPr wrap="square" rtlCol="0">
            <a:spAutoFit/>
          </a:bodyPr>
          <a:lstStyle/>
          <a:p>
            <a:r>
              <a:rPr lang="en-US" sz="3200" dirty="0">
                <a:hlinkClick r:id="rId3"/>
              </a:rPr>
              <a:t>https://zp.edu.ua/kafedra-zahistu-informaciyi</a:t>
            </a:r>
            <a:r>
              <a:rPr lang="uk-UA" sz="3200" dirty="0"/>
              <a:t> </a:t>
            </a:r>
          </a:p>
        </p:txBody>
      </p:sp>
      <p:sp>
        <p:nvSpPr>
          <p:cNvPr id="12" name="TextBox 11">
            <a:extLst>
              <a:ext uri="{FF2B5EF4-FFF2-40B4-BE49-F238E27FC236}">
                <a16:creationId xmlns:a16="http://schemas.microsoft.com/office/drawing/2014/main" id="{02F35378-17AF-D53F-5342-A429739DFFB8}"/>
              </a:ext>
            </a:extLst>
          </p:cNvPr>
          <p:cNvSpPr txBox="1"/>
          <p:nvPr/>
        </p:nvSpPr>
        <p:spPr>
          <a:xfrm>
            <a:off x="1759858" y="7396612"/>
            <a:ext cx="11194142" cy="1815882"/>
          </a:xfrm>
          <a:prstGeom prst="rect">
            <a:avLst/>
          </a:prstGeom>
          <a:noFill/>
        </p:spPr>
        <p:txBody>
          <a:bodyPr wrap="square" rtlCol="0">
            <a:spAutoFit/>
          </a:bodyPr>
          <a:lstStyle/>
          <a:p>
            <a:pPr algn="just"/>
            <a:r>
              <a:rPr lang="uk-UA" sz="2800" dirty="0"/>
              <a:t>Випускники кафедри обіймають престижні посади на державних і комерційних підприємствах: глава служби безпеки, керівник </a:t>
            </a:r>
            <a:r>
              <a:rPr lang="en-US" sz="2800" dirty="0"/>
              <a:t>IT</a:t>
            </a:r>
            <a:r>
              <a:rPr lang="uk-UA" sz="2800" dirty="0"/>
              <a:t>-відділу, адміністратор безпеки, адміністратор комп’ютерних мереж і баз даних, аналітик в Україні та за кордоном.</a:t>
            </a:r>
          </a:p>
        </p:txBody>
      </p:sp>
      <p:pic>
        <p:nvPicPr>
          <p:cNvPr id="3" name="Рисунок 2">
            <a:extLst>
              <a:ext uri="{FF2B5EF4-FFF2-40B4-BE49-F238E27FC236}">
                <a16:creationId xmlns:a16="http://schemas.microsoft.com/office/drawing/2014/main" id="{485D1D4F-9C47-558F-F501-F423FA8DBE2B}"/>
              </a:ext>
            </a:extLst>
          </p:cNvPr>
          <p:cNvPicPr>
            <a:picLocks noChangeAspect="1"/>
          </p:cNvPicPr>
          <p:nvPr/>
        </p:nvPicPr>
        <p:blipFill rotWithShape="1">
          <a:blip r:embed="rId4"/>
          <a:srcRect r="11766"/>
          <a:stretch/>
        </p:blipFill>
        <p:spPr>
          <a:xfrm>
            <a:off x="13242440" y="3390899"/>
            <a:ext cx="4563170" cy="3577795"/>
          </a:xfrm>
          <a:prstGeom prst="rect">
            <a:avLst/>
          </a:prstGeom>
        </p:spPr>
      </p:pic>
    </p:spTree>
    <p:extLst>
      <p:ext uri="{BB962C8B-B14F-4D97-AF65-F5344CB8AC3E}">
        <p14:creationId xmlns:p14="http://schemas.microsoft.com/office/powerpoint/2010/main" val="1227952208"/>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7318332" y="9544526"/>
            <a:ext cx="4280083" cy="294799"/>
          </a:xfrm>
          <a:prstGeom prst="rect">
            <a:avLst/>
          </a:prstGeom>
        </p:spPr>
        <p:txBody>
          <a:bodyPr lIns="0" tIns="0" rIns="0" bIns="0" rtlCol="0" anchor="t">
            <a:spAutoFit/>
          </a:bodyPr>
          <a:lstStyle/>
          <a:p>
            <a:pPr>
              <a:lnSpc>
                <a:spcPts val="2550"/>
              </a:lnSpc>
            </a:pPr>
            <a:endParaRPr/>
          </a:p>
        </p:txBody>
      </p:sp>
      <p:pic>
        <p:nvPicPr>
          <p:cNvPr id="6" name="Picture 5">
            <a:extLst>
              <a:ext uri="{FF2B5EF4-FFF2-40B4-BE49-F238E27FC236}">
                <a16:creationId xmlns:a16="http://schemas.microsoft.com/office/drawing/2014/main" id="{C1D31CA6-16BD-44A9-97C2-16CA5AF27CCB}"/>
              </a:ext>
            </a:extLst>
          </p:cNvPr>
          <p:cNvPicPr>
            <a:picLocks noChangeAspect="1"/>
          </p:cNvPicPr>
          <p:nvPr/>
        </p:nvPicPr>
        <p:blipFill>
          <a:blip r:embed="rId2"/>
          <a:srcRect/>
          <a:stretch>
            <a:fillRect/>
          </a:stretch>
        </p:blipFill>
        <p:spPr>
          <a:xfrm>
            <a:off x="12268200" y="723900"/>
            <a:ext cx="5686714" cy="1338747"/>
          </a:xfrm>
          <a:prstGeom prst="rect">
            <a:avLst/>
          </a:prstGeom>
        </p:spPr>
      </p:pic>
      <p:sp>
        <p:nvSpPr>
          <p:cNvPr id="4" name="TextBox 3">
            <a:extLst>
              <a:ext uri="{FF2B5EF4-FFF2-40B4-BE49-F238E27FC236}">
                <a16:creationId xmlns:a16="http://schemas.microsoft.com/office/drawing/2014/main" id="{A5B01E26-2208-3A22-D2BD-B8D517C7BEEE}"/>
              </a:ext>
            </a:extLst>
          </p:cNvPr>
          <p:cNvSpPr txBox="1"/>
          <p:nvPr/>
        </p:nvSpPr>
        <p:spPr>
          <a:xfrm>
            <a:off x="2790873" y="1992880"/>
            <a:ext cx="13335000" cy="7294305"/>
          </a:xfrm>
          <a:prstGeom prst="rect">
            <a:avLst/>
          </a:prstGeom>
          <a:noFill/>
        </p:spPr>
        <p:txBody>
          <a:bodyPr wrap="square" rtlCol="0">
            <a:spAutoFit/>
          </a:bodyPr>
          <a:lstStyle/>
          <a:p>
            <a:pPr algn="ctr"/>
            <a:r>
              <a:rPr lang="uk-UA" sz="4800" dirty="0"/>
              <a:t>Чекаємо саме тебе!</a:t>
            </a:r>
          </a:p>
          <a:p>
            <a:pPr algn="ctr"/>
            <a:r>
              <a:rPr lang="uk-UA" sz="4800" dirty="0"/>
              <a:t>Факультет радіоелектроніки та телекомунікацій</a:t>
            </a:r>
          </a:p>
          <a:p>
            <a:endParaRPr lang="uk-UA" sz="4800" dirty="0"/>
          </a:p>
          <a:p>
            <a:r>
              <a:rPr lang="ru-RU" sz="3600" dirty="0"/>
              <a:t>адреса деканату: </a:t>
            </a:r>
            <a:r>
              <a:rPr lang="ru-RU" sz="3600" dirty="0" err="1"/>
              <a:t>вул</a:t>
            </a:r>
            <a:r>
              <a:rPr lang="ru-RU" sz="3600" dirty="0"/>
              <a:t>. </a:t>
            </a:r>
            <a:r>
              <a:rPr lang="ru-RU" sz="3600" dirty="0" err="1"/>
              <a:t>Жуковського</a:t>
            </a:r>
            <a:r>
              <a:rPr lang="ru-RU" sz="3600" dirty="0"/>
              <a:t> 64, м. </a:t>
            </a:r>
            <a:r>
              <a:rPr lang="ru-RU" sz="3600" dirty="0" err="1"/>
              <a:t>Запоріжжя</a:t>
            </a:r>
            <a:r>
              <a:rPr lang="ru-RU" sz="3600" dirty="0"/>
              <a:t>, </a:t>
            </a:r>
          </a:p>
          <a:p>
            <a:r>
              <a:rPr lang="ru-RU" sz="3600" dirty="0" err="1"/>
              <a:t>аудиторія</a:t>
            </a:r>
            <a:r>
              <a:rPr lang="ru-RU" sz="3600" dirty="0"/>
              <a:t> (</a:t>
            </a:r>
            <a:r>
              <a:rPr lang="ru-RU" sz="3600" dirty="0" err="1"/>
              <a:t>кабінет</a:t>
            </a:r>
            <a:r>
              <a:rPr lang="ru-RU" sz="3600" dirty="0"/>
              <a:t>): 369</a:t>
            </a:r>
          </a:p>
          <a:p>
            <a:r>
              <a:rPr lang="ru-RU" sz="3600" dirty="0"/>
              <a:t>тел.: +380(61)7698306, +380(61)7634258</a:t>
            </a:r>
          </a:p>
          <a:p>
            <a:r>
              <a:rPr lang="ru-RU" sz="3600" dirty="0" err="1"/>
              <a:t>e-mail</a:t>
            </a:r>
            <a:r>
              <a:rPr lang="ru-RU" sz="3600" dirty="0"/>
              <a:t>: dekanat_fret@zntu.edu.ua</a:t>
            </a:r>
          </a:p>
          <a:p>
            <a:endParaRPr lang="uk-UA" sz="3600" dirty="0"/>
          </a:p>
          <a:p>
            <a:r>
              <a:rPr lang="uk-UA" sz="3600" dirty="0"/>
              <a:t>Приймальна комісія Національного університету «Запорізька політехніка», м. Запоріжжя, вул. Жуковського, 60, 7-ий корпус, 2.2</a:t>
            </a:r>
          </a:p>
          <a:p>
            <a:r>
              <a:rPr lang="uk-UA" sz="3600" dirty="0" err="1"/>
              <a:t>тел</a:t>
            </a:r>
            <a:r>
              <a:rPr lang="uk-UA" sz="3600" dirty="0"/>
              <a:t>.:(061)769-85-92</a:t>
            </a:r>
          </a:p>
          <a:p>
            <a:r>
              <a:rPr lang="ru-RU" sz="3600" dirty="0" err="1"/>
              <a:t>e-mail</a:t>
            </a:r>
            <a:r>
              <a:rPr lang="uk-UA" sz="3600" dirty="0"/>
              <a:t>: </a:t>
            </a:r>
            <a:r>
              <a:rPr lang="en-US" sz="3600" dirty="0"/>
              <a:t>nuzp.pk@gmail.com</a:t>
            </a:r>
            <a:endParaRPr lang="uk-UA" sz="3600" dirty="0"/>
          </a:p>
        </p:txBody>
      </p:sp>
    </p:spTree>
    <p:extLst>
      <p:ext uri="{BB962C8B-B14F-4D97-AF65-F5344CB8AC3E}">
        <p14:creationId xmlns:p14="http://schemas.microsoft.com/office/powerpoint/2010/main" val="292722994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D31CA6-16BD-44A9-97C2-16CA5AF27CCB}"/>
              </a:ext>
            </a:extLst>
          </p:cNvPr>
          <p:cNvPicPr>
            <a:picLocks noChangeAspect="1"/>
          </p:cNvPicPr>
          <p:nvPr/>
        </p:nvPicPr>
        <p:blipFill>
          <a:blip r:embed="rId3"/>
          <a:srcRect/>
          <a:stretch>
            <a:fillRect/>
          </a:stretch>
        </p:blipFill>
        <p:spPr>
          <a:xfrm>
            <a:off x="12268200" y="723900"/>
            <a:ext cx="5686714" cy="1338747"/>
          </a:xfrm>
          <a:prstGeom prst="rect">
            <a:avLst/>
          </a:prstGeom>
        </p:spPr>
      </p:pic>
      <p:sp>
        <p:nvSpPr>
          <p:cNvPr id="7" name="TextBox 6">
            <a:extLst>
              <a:ext uri="{FF2B5EF4-FFF2-40B4-BE49-F238E27FC236}">
                <a16:creationId xmlns:a16="http://schemas.microsoft.com/office/drawing/2014/main" id="{E8D8D79E-C593-4BEE-CEF0-1E703975820C}"/>
              </a:ext>
            </a:extLst>
          </p:cNvPr>
          <p:cNvSpPr txBox="1"/>
          <p:nvPr/>
        </p:nvSpPr>
        <p:spPr>
          <a:xfrm>
            <a:off x="990600" y="1012465"/>
            <a:ext cx="11782484" cy="1251625"/>
          </a:xfrm>
          <a:prstGeom prst="rect">
            <a:avLst/>
          </a:prstGeom>
          <a:noFill/>
        </p:spPr>
        <p:txBody>
          <a:bodyPr wrap="square">
            <a:spAutoFit/>
          </a:bodyPr>
          <a:lstStyle/>
          <a:p>
            <a:pPr algn="ctr">
              <a:lnSpc>
                <a:spcPct val="107000"/>
              </a:lnSpc>
              <a:spcAft>
                <a:spcPts val="800"/>
              </a:spcAft>
            </a:pPr>
            <a:r>
              <a:rPr lang="uk-UA"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ФАКУЛЬТЕТ РАДІОЕЛЕКТРОНІКИ ТА ТЕЛЕКОМУНІКАЦІЙ</a:t>
            </a:r>
            <a:br>
              <a:rPr lang="uk-UA"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uk-UA"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4 кафедри, що випускають, та 1 кафедра забезпечення</a:t>
            </a:r>
          </a:p>
        </p:txBody>
      </p:sp>
      <p:grpSp>
        <p:nvGrpSpPr>
          <p:cNvPr id="14" name="Группа 13">
            <a:extLst>
              <a:ext uri="{FF2B5EF4-FFF2-40B4-BE49-F238E27FC236}">
                <a16:creationId xmlns:a16="http://schemas.microsoft.com/office/drawing/2014/main" id="{FAB10192-7E4E-CE34-7B73-DBB4006AD66E}"/>
              </a:ext>
            </a:extLst>
          </p:cNvPr>
          <p:cNvGrpSpPr/>
          <p:nvPr/>
        </p:nvGrpSpPr>
        <p:grpSpPr>
          <a:xfrm>
            <a:off x="1731632" y="2429239"/>
            <a:ext cx="1981200" cy="1981201"/>
            <a:chOff x="2110500" y="2752358"/>
            <a:chExt cx="1981200" cy="1981201"/>
          </a:xfrm>
        </p:grpSpPr>
        <p:sp>
          <p:nvSpPr>
            <p:cNvPr id="9" name="Прямоугольник: скругленные углы 8">
              <a:extLst>
                <a:ext uri="{FF2B5EF4-FFF2-40B4-BE49-F238E27FC236}">
                  <a16:creationId xmlns:a16="http://schemas.microsoft.com/office/drawing/2014/main" id="{8A89E8D3-3803-00D4-3C31-C179A1734679}"/>
                </a:ext>
              </a:extLst>
            </p:cNvPr>
            <p:cNvSpPr/>
            <p:nvPr/>
          </p:nvSpPr>
          <p:spPr>
            <a:xfrm>
              <a:off x="2110500" y="2752358"/>
              <a:ext cx="1981200" cy="19812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uk-UA"/>
            </a:p>
          </p:txBody>
        </p:sp>
        <p:pic>
          <p:nvPicPr>
            <p:cNvPr id="1026" name="Picture 2" descr="Емблема кафедри «Радіотехніка та телекомунікації» ЗНТУ">
              <a:extLst>
                <a:ext uri="{FF2B5EF4-FFF2-40B4-BE49-F238E27FC236}">
                  <a16:creationId xmlns:a16="http://schemas.microsoft.com/office/drawing/2014/main" id="{4819E228-85C7-0CED-9BFF-BE8A76FA7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9962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91735885-EA4A-EE3B-CC4D-BC8D02D6B468}"/>
              </a:ext>
            </a:extLst>
          </p:cNvPr>
          <p:cNvSpPr txBox="1"/>
          <p:nvPr/>
        </p:nvSpPr>
        <p:spPr>
          <a:xfrm>
            <a:off x="1447800" y="4310799"/>
            <a:ext cx="3343465" cy="830997"/>
          </a:xfrm>
          <a:prstGeom prst="rect">
            <a:avLst/>
          </a:prstGeom>
          <a:noFill/>
        </p:spPr>
        <p:txBody>
          <a:bodyPr wrap="square" rtlCol="0">
            <a:spAutoFit/>
          </a:bodyPr>
          <a:lstStyle/>
          <a:p>
            <a:r>
              <a:rPr lang="uk-UA" sz="2400" dirty="0"/>
              <a:t>Кафедра радіотехніки</a:t>
            </a:r>
          </a:p>
          <a:p>
            <a:r>
              <a:rPr lang="uk-UA" sz="2400" dirty="0"/>
              <a:t> та телекомунікацій</a:t>
            </a:r>
          </a:p>
        </p:txBody>
      </p:sp>
      <p:grpSp>
        <p:nvGrpSpPr>
          <p:cNvPr id="12" name="Группа 11">
            <a:extLst>
              <a:ext uri="{FF2B5EF4-FFF2-40B4-BE49-F238E27FC236}">
                <a16:creationId xmlns:a16="http://schemas.microsoft.com/office/drawing/2014/main" id="{712B1572-A01E-CBA6-61B5-80321BD1D36F}"/>
              </a:ext>
            </a:extLst>
          </p:cNvPr>
          <p:cNvGrpSpPr/>
          <p:nvPr/>
        </p:nvGrpSpPr>
        <p:grpSpPr>
          <a:xfrm>
            <a:off x="5293987" y="2398034"/>
            <a:ext cx="1981200" cy="1981201"/>
            <a:chOff x="5638800" y="2752358"/>
            <a:chExt cx="1981200" cy="1981201"/>
          </a:xfrm>
        </p:grpSpPr>
        <p:sp>
          <p:nvSpPr>
            <p:cNvPr id="8" name="Прямоугольник: скругленные углы 7">
              <a:extLst>
                <a:ext uri="{FF2B5EF4-FFF2-40B4-BE49-F238E27FC236}">
                  <a16:creationId xmlns:a16="http://schemas.microsoft.com/office/drawing/2014/main" id="{9A132259-3CC7-3992-4A15-89993064020D}"/>
                </a:ext>
              </a:extLst>
            </p:cNvPr>
            <p:cNvSpPr/>
            <p:nvPr/>
          </p:nvSpPr>
          <p:spPr>
            <a:xfrm>
              <a:off x="5638800" y="2752358"/>
              <a:ext cx="1981200" cy="19812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uk-UA"/>
            </a:p>
          </p:txBody>
        </p:sp>
        <p:pic>
          <p:nvPicPr>
            <p:cNvPr id="1028" name="Picture 4" descr="Емблема кафедри «Мікро- та наноелектроніка» ЗНТУ">
              <a:extLst>
                <a:ext uri="{FF2B5EF4-FFF2-40B4-BE49-F238E27FC236}">
                  <a16:creationId xmlns:a16="http://schemas.microsoft.com/office/drawing/2014/main" id="{E45535B5-0ED6-990C-2F99-BB79B910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799620"/>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A0077B44-C2D3-3BED-32DF-C388F27BD225}"/>
              </a:ext>
            </a:extLst>
          </p:cNvPr>
          <p:cNvSpPr txBox="1"/>
          <p:nvPr/>
        </p:nvSpPr>
        <p:spPr>
          <a:xfrm>
            <a:off x="4937231" y="4310798"/>
            <a:ext cx="2743200" cy="830997"/>
          </a:xfrm>
          <a:prstGeom prst="rect">
            <a:avLst/>
          </a:prstGeom>
          <a:noFill/>
        </p:spPr>
        <p:txBody>
          <a:bodyPr wrap="square" rtlCol="0">
            <a:spAutoFit/>
          </a:bodyPr>
          <a:lstStyle/>
          <a:p>
            <a:pPr algn="ctr"/>
            <a:r>
              <a:rPr lang="uk-UA" sz="2400" dirty="0"/>
              <a:t>Кафедра мікро- </a:t>
            </a:r>
          </a:p>
          <a:p>
            <a:pPr algn="ctr"/>
            <a:r>
              <a:rPr lang="uk-UA" sz="2400" dirty="0"/>
              <a:t>і </a:t>
            </a:r>
            <a:r>
              <a:rPr lang="uk-UA" sz="2400" dirty="0" err="1"/>
              <a:t>наноелектроніки</a:t>
            </a:r>
            <a:endParaRPr lang="uk-UA" sz="2400" dirty="0"/>
          </a:p>
        </p:txBody>
      </p:sp>
      <p:pic>
        <p:nvPicPr>
          <p:cNvPr id="1030" name="Picture 6" descr="Емблема кафедри «Інформаційні технології електронних засобів» ЗНТУ">
            <a:extLst>
              <a:ext uri="{FF2B5EF4-FFF2-40B4-BE49-F238E27FC236}">
                <a16:creationId xmlns:a16="http://schemas.microsoft.com/office/drawing/2014/main" id="{DB96038F-29A9-A8E7-7C30-B44CACC1F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145" y="2426886"/>
            <a:ext cx="1981201" cy="19812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увати 1">
            <a:extLst>
              <a:ext uri="{FF2B5EF4-FFF2-40B4-BE49-F238E27FC236}">
                <a16:creationId xmlns:a16="http://schemas.microsoft.com/office/drawing/2014/main" id="{AB600F31-9B19-E346-CE52-BFA159CD0270}"/>
              </a:ext>
            </a:extLst>
          </p:cNvPr>
          <p:cNvGrpSpPr/>
          <p:nvPr/>
        </p:nvGrpSpPr>
        <p:grpSpPr>
          <a:xfrm>
            <a:off x="12312304" y="2426886"/>
            <a:ext cx="1981200" cy="1981201"/>
            <a:chOff x="13208166" y="2402692"/>
            <a:chExt cx="1981200" cy="1981201"/>
          </a:xfrm>
        </p:grpSpPr>
        <p:sp>
          <p:nvSpPr>
            <p:cNvPr id="19" name="Прямоугольник: скругленные углы 18">
              <a:extLst>
                <a:ext uri="{FF2B5EF4-FFF2-40B4-BE49-F238E27FC236}">
                  <a16:creationId xmlns:a16="http://schemas.microsoft.com/office/drawing/2014/main" id="{A7989B35-9BE8-5BBD-7A97-2A9E2B184288}"/>
                </a:ext>
              </a:extLst>
            </p:cNvPr>
            <p:cNvSpPr/>
            <p:nvPr/>
          </p:nvSpPr>
          <p:spPr>
            <a:xfrm>
              <a:off x="13208166" y="2402692"/>
              <a:ext cx="1981200" cy="19812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uk-UA"/>
            </a:p>
          </p:txBody>
        </p:sp>
        <p:pic>
          <p:nvPicPr>
            <p:cNvPr id="5" name="Рисунок 4">
              <a:extLst>
                <a:ext uri="{FF2B5EF4-FFF2-40B4-BE49-F238E27FC236}">
                  <a16:creationId xmlns:a16="http://schemas.microsoft.com/office/drawing/2014/main" id="{11DCB21B-D702-2051-4184-75A38DD2EBCF}"/>
                </a:ext>
              </a:extLst>
            </p:cNvPr>
            <p:cNvPicPr>
              <a:picLocks noChangeAspect="1"/>
            </p:cNvPicPr>
            <p:nvPr/>
          </p:nvPicPr>
          <p:blipFill>
            <a:blip r:embed="rId7"/>
            <a:stretch>
              <a:fillRect/>
            </a:stretch>
          </p:blipFill>
          <p:spPr>
            <a:xfrm>
              <a:off x="13339783" y="2560790"/>
              <a:ext cx="1717965" cy="1717965"/>
            </a:xfrm>
            <a:prstGeom prst="rect">
              <a:avLst/>
            </a:prstGeom>
          </p:spPr>
        </p:pic>
      </p:grpSp>
      <p:sp>
        <p:nvSpPr>
          <p:cNvPr id="22" name="TextBox 21">
            <a:extLst>
              <a:ext uri="{FF2B5EF4-FFF2-40B4-BE49-F238E27FC236}">
                <a16:creationId xmlns:a16="http://schemas.microsoft.com/office/drawing/2014/main" id="{2E81976B-63F8-3606-565D-56E4B79DA556}"/>
              </a:ext>
            </a:extLst>
          </p:cNvPr>
          <p:cNvSpPr txBox="1"/>
          <p:nvPr/>
        </p:nvSpPr>
        <p:spPr>
          <a:xfrm>
            <a:off x="12039600" y="4356827"/>
            <a:ext cx="2743200" cy="830997"/>
          </a:xfrm>
          <a:prstGeom prst="rect">
            <a:avLst/>
          </a:prstGeom>
          <a:noFill/>
        </p:spPr>
        <p:txBody>
          <a:bodyPr wrap="square" rtlCol="0">
            <a:spAutoFit/>
          </a:bodyPr>
          <a:lstStyle/>
          <a:p>
            <a:pPr algn="ctr"/>
            <a:r>
              <a:rPr lang="uk-UA" sz="2400" dirty="0"/>
              <a:t>Кафедра захисту інформації</a:t>
            </a:r>
          </a:p>
        </p:txBody>
      </p:sp>
      <p:sp>
        <p:nvSpPr>
          <p:cNvPr id="23" name="TextBox 22">
            <a:extLst>
              <a:ext uri="{FF2B5EF4-FFF2-40B4-BE49-F238E27FC236}">
                <a16:creationId xmlns:a16="http://schemas.microsoft.com/office/drawing/2014/main" id="{D093388D-B08E-9D12-B9CF-B4A56BB37656}"/>
              </a:ext>
            </a:extLst>
          </p:cNvPr>
          <p:cNvSpPr txBox="1"/>
          <p:nvPr/>
        </p:nvSpPr>
        <p:spPr>
          <a:xfrm>
            <a:off x="8305800" y="4307057"/>
            <a:ext cx="3478480" cy="1200329"/>
          </a:xfrm>
          <a:prstGeom prst="rect">
            <a:avLst/>
          </a:prstGeom>
          <a:noFill/>
        </p:spPr>
        <p:txBody>
          <a:bodyPr wrap="square" rtlCol="0">
            <a:spAutoFit/>
          </a:bodyPr>
          <a:lstStyle/>
          <a:p>
            <a:pPr algn="ctr"/>
            <a:r>
              <a:rPr lang="uk-UA" sz="2400" dirty="0"/>
              <a:t>Кафедра інформаційних технологій електронних засобів</a:t>
            </a:r>
          </a:p>
        </p:txBody>
      </p:sp>
      <p:sp>
        <p:nvSpPr>
          <p:cNvPr id="25" name="TextBox 24">
            <a:extLst>
              <a:ext uri="{FF2B5EF4-FFF2-40B4-BE49-F238E27FC236}">
                <a16:creationId xmlns:a16="http://schemas.microsoft.com/office/drawing/2014/main" id="{FE5108A0-FCAA-52EA-6067-D2F92B040E44}"/>
              </a:ext>
            </a:extLst>
          </p:cNvPr>
          <p:cNvSpPr txBox="1"/>
          <p:nvPr/>
        </p:nvSpPr>
        <p:spPr>
          <a:xfrm>
            <a:off x="8246521" y="5476464"/>
            <a:ext cx="3537759" cy="4247317"/>
          </a:xfrm>
          <a:prstGeom prst="rect">
            <a:avLst/>
          </a:prstGeom>
          <a:noFill/>
        </p:spPr>
        <p:txBody>
          <a:bodyPr wrap="square">
            <a:spAutoFit/>
          </a:bodyPr>
          <a:lstStyle/>
          <a:p>
            <a:pPr algn="just"/>
            <a:r>
              <a:rPr lang="uk-UA" b="1" i="0" u="none" strike="noStrike" dirty="0">
                <a:effectLst/>
              </a:rPr>
              <a:t>Спеціальності:</a:t>
            </a:r>
          </a:p>
          <a:p>
            <a:pPr algn="just"/>
            <a:r>
              <a:rPr lang="uk-UA" b="0" i="0" dirty="0">
                <a:effectLst/>
              </a:rPr>
              <a:t>151 – «Автоматизація та комп'ютерно-інтегровані технології», освітні програми:</a:t>
            </a:r>
          </a:p>
          <a:p>
            <a:pPr marL="285750" indent="-285750" algn="just">
              <a:buFont typeface="Wingdings" panose="05000000000000000000" pitchFamily="2" charset="2"/>
              <a:buChar char="ü"/>
            </a:pPr>
            <a:r>
              <a:rPr lang="uk-UA" b="0" i="0" dirty="0">
                <a:effectLst/>
              </a:rPr>
              <a:t>Автоматизація, </a:t>
            </a:r>
            <a:r>
              <a:rPr lang="uk-UA" b="0" i="0" dirty="0" err="1">
                <a:effectLst/>
              </a:rPr>
              <a:t>мехатроніка</a:t>
            </a:r>
            <a:r>
              <a:rPr lang="uk-UA" b="0" i="0" dirty="0">
                <a:effectLst/>
              </a:rPr>
              <a:t> та робототехніка</a:t>
            </a:r>
          </a:p>
          <a:p>
            <a:pPr marL="285750" indent="-285750" algn="just">
              <a:buFont typeface="Wingdings" panose="05000000000000000000" pitchFamily="2" charset="2"/>
              <a:buChar char="ü"/>
            </a:pPr>
            <a:r>
              <a:rPr lang="uk-UA" b="0" i="0" dirty="0">
                <a:effectLst/>
              </a:rPr>
              <a:t>Екологічні прилади та системи</a:t>
            </a:r>
          </a:p>
          <a:p>
            <a:pPr algn="just"/>
            <a:endParaRPr lang="uk-UA" b="0" i="0" dirty="0">
              <a:effectLst/>
            </a:endParaRPr>
          </a:p>
          <a:p>
            <a:pPr algn="just"/>
            <a:r>
              <a:rPr lang="uk-UA" b="0" i="0" dirty="0">
                <a:effectLst/>
              </a:rPr>
              <a:t>172 – «Телекомунікації та радіотехніка», освітні програми:</a:t>
            </a:r>
          </a:p>
          <a:p>
            <a:pPr marL="285750" indent="-285750" algn="just">
              <a:buFont typeface="Wingdings" panose="05000000000000000000" pitchFamily="2" charset="2"/>
              <a:buChar char="ü"/>
            </a:pPr>
            <a:r>
              <a:rPr lang="uk-UA" b="0" i="0" dirty="0">
                <a:effectLst/>
              </a:rPr>
              <a:t>Радіоелектронні апарати та засоби</a:t>
            </a:r>
          </a:p>
          <a:p>
            <a:pPr marL="285750" indent="-285750" algn="just">
              <a:buFont typeface="Wingdings" panose="05000000000000000000" pitchFamily="2" charset="2"/>
              <a:buChar char="ü"/>
            </a:pPr>
            <a:r>
              <a:rPr lang="uk-UA" b="0" i="0" dirty="0">
                <a:effectLst/>
              </a:rPr>
              <a:t>Інтелектуальні технології </a:t>
            </a:r>
            <a:r>
              <a:rPr lang="uk-UA" b="0" i="0" dirty="0" err="1">
                <a:effectLst/>
              </a:rPr>
              <a:t>мікросистемної</a:t>
            </a:r>
            <a:r>
              <a:rPr lang="uk-UA" b="0" i="0" dirty="0">
                <a:effectLst/>
              </a:rPr>
              <a:t> радіоелектронної техніки</a:t>
            </a:r>
          </a:p>
        </p:txBody>
      </p:sp>
      <p:sp>
        <p:nvSpPr>
          <p:cNvPr id="26" name="TextBox 25">
            <a:extLst>
              <a:ext uri="{FF2B5EF4-FFF2-40B4-BE49-F238E27FC236}">
                <a16:creationId xmlns:a16="http://schemas.microsoft.com/office/drawing/2014/main" id="{53D3C02E-9FFE-9AB0-9DD6-2FD031A60F93}"/>
              </a:ext>
            </a:extLst>
          </p:cNvPr>
          <p:cNvSpPr txBox="1"/>
          <p:nvPr/>
        </p:nvSpPr>
        <p:spPr>
          <a:xfrm>
            <a:off x="4903520" y="5428311"/>
            <a:ext cx="2970249" cy="4524315"/>
          </a:xfrm>
          <a:prstGeom prst="rect">
            <a:avLst/>
          </a:prstGeom>
          <a:noFill/>
        </p:spPr>
        <p:txBody>
          <a:bodyPr wrap="square">
            <a:spAutoFit/>
          </a:bodyPr>
          <a:lstStyle/>
          <a:p>
            <a:pPr algn="just"/>
            <a:r>
              <a:rPr lang="uk-UA" b="1" i="0" u="none" strike="noStrike" dirty="0">
                <a:effectLst/>
              </a:rPr>
              <a:t>Спеціальності:</a:t>
            </a:r>
          </a:p>
          <a:p>
            <a:pPr algn="just"/>
            <a:r>
              <a:rPr lang="uk-UA" b="0" i="0" dirty="0">
                <a:effectLst/>
              </a:rPr>
              <a:t>152 – «Метрологія та </a:t>
            </a:r>
          </a:p>
          <a:p>
            <a:pPr algn="just"/>
            <a:r>
              <a:rPr lang="uk-UA" b="0" i="0" dirty="0">
                <a:effectLst/>
              </a:rPr>
              <a:t>інформаційно-вимірювальна техніка», освітні програми:</a:t>
            </a:r>
          </a:p>
          <a:p>
            <a:pPr marL="285750" indent="-285750" algn="just">
              <a:buFont typeface="Wingdings" panose="05000000000000000000" pitchFamily="2" charset="2"/>
              <a:buChar char="ü"/>
            </a:pPr>
            <a:r>
              <a:rPr lang="uk-UA" dirty="0"/>
              <a:t>Якість, стандартизація та сертифікація</a:t>
            </a:r>
          </a:p>
          <a:p>
            <a:pPr marL="285750" indent="-285750" algn="just">
              <a:buFont typeface="Wingdings" panose="05000000000000000000" pitchFamily="2" charset="2"/>
              <a:buChar char="ü"/>
            </a:pPr>
            <a:r>
              <a:rPr lang="uk-UA" dirty="0"/>
              <a:t>Інформаційні системи моніторингу і контролю</a:t>
            </a:r>
            <a:endParaRPr lang="uk-UA" b="0" i="0" dirty="0">
              <a:effectLst/>
            </a:endParaRPr>
          </a:p>
          <a:p>
            <a:pPr algn="just"/>
            <a:endParaRPr lang="uk-UA" b="0" i="0" dirty="0">
              <a:effectLst/>
            </a:endParaRPr>
          </a:p>
          <a:p>
            <a:pPr algn="just"/>
            <a:r>
              <a:rPr lang="uk-UA" b="0" i="0" dirty="0">
                <a:effectLst/>
              </a:rPr>
              <a:t>153  – «Мікро- та </a:t>
            </a:r>
            <a:r>
              <a:rPr lang="uk-UA" b="0" i="0" dirty="0" err="1">
                <a:effectLst/>
              </a:rPr>
              <a:t>наносистемна</a:t>
            </a:r>
            <a:r>
              <a:rPr lang="uk-UA" b="0" i="0" dirty="0">
                <a:effectLst/>
              </a:rPr>
              <a:t> техніка», освітня програма:</a:t>
            </a:r>
          </a:p>
          <a:p>
            <a:pPr marL="285750" indent="-285750" algn="just">
              <a:buFont typeface="Wingdings" panose="05000000000000000000" pitchFamily="2" charset="2"/>
              <a:buChar char="ü"/>
            </a:pPr>
            <a:r>
              <a:rPr lang="uk-UA" dirty="0"/>
              <a:t>Мікро- та </a:t>
            </a:r>
            <a:r>
              <a:rPr lang="uk-UA" dirty="0" err="1"/>
              <a:t>наносистемні</a:t>
            </a:r>
            <a:r>
              <a:rPr lang="uk-UA" dirty="0"/>
              <a:t> </a:t>
            </a:r>
          </a:p>
          <a:p>
            <a:pPr marL="285750" indent="-285750" algn="just">
              <a:buFont typeface="Wingdings" panose="05000000000000000000" pitchFamily="2" charset="2"/>
              <a:buChar char="ü"/>
            </a:pPr>
            <a:r>
              <a:rPr lang="uk-UA" dirty="0"/>
              <a:t>прилади і пристрої</a:t>
            </a:r>
          </a:p>
          <a:p>
            <a:pPr marL="285750" indent="-285750" algn="l">
              <a:buFont typeface="Wingdings" panose="05000000000000000000" pitchFamily="2" charset="2"/>
              <a:buChar char="ü"/>
            </a:pPr>
            <a:endParaRPr lang="uk-UA" b="0" i="0" dirty="0">
              <a:effectLst/>
            </a:endParaRPr>
          </a:p>
        </p:txBody>
      </p:sp>
      <p:sp>
        <p:nvSpPr>
          <p:cNvPr id="27" name="TextBox 26">
            <a:extLst>
              <a:ext uri="{FF2B5EF4-FFF2-40B4-BE49-F238E27FC236}">
                <a16:creationId xmlns:a16="http://schemas.microsoft.com/office/drawing/2014/main" id="{CA05AE06-DD31-A74A-7485-C5E410518AE0}"/>
              </a:ext>
            </a:extLst>
          </p:cNvPr>
          <p:cNvSpPr txBox="1"/>
          <p:nvPr/>
        </p:nvSpPr>
        <p:spPr>
          <a:xfrm>
            <a:off x="1219201" y="5441382"/>
            <a:ext cx="2971800" cy="3970318"/>
          </a:xfrm>
          <a:prstGeom prst="rect">
            <a:avLst/>
          </a:prstGeom>
          <a:noFill/>
        </p:spPr>
        <p:txBody>
          <a:bodyPr wrap="square">
            <a:spAutoFit/>
          </a:bodyPr>
          <a:lstStyle/>
          <a:p>
            <a:pPr algn="just"/>
            <a:r>
              <a:rPr lang="uk-UA" b="1" i="0" u="none" strike="noStrike" dirty="0">
                <a:effectLst/>
              </a:rPr>
              <a:t>Спеціальності:</a:t>
            </a:r>
          </a:p>
          <a:p>
            <a:pPr algn="just"/>
            <a:r>
              <a:rPr lang="uk-UA" b="0" i="0" dirty="0">
                <a:effectLst/>
              </a:rPr>
              <a:t>172 – «Телекомунікації та радіотехніка», освітні програми:</a:t>
            </a:r>
          </a:p>
          <a:p>
            <a:pPr marL="285750" indent="-285750" algn="just">
              <a:buFont typeface="Wingdings" panose="05000000000000000000" pitchFamily="2" charset="2"/>
              <a:buChar char="ü"/>
            </a:pPr>
            <a:r>
              <a:rPr lang="uk-UA" dirty="0"/>
              <a:t>Інформаційні мережі зв'язку</a:t>
            </a:r>
          </a:p>
          <a:p>
            <a:pPr marL="285750" indent="-285750" algn="just">
              <a:buFont typeface="Wingdings" panose="05000000000000000000" pitchFamily="2" charset="2"/>
              <a:buChar char="ü"/>
            </a:pPr>
            <a:r>
              <a:rPr lang="uk-UA" dirty="0"/>
              <a:t>Радіотехніка</a:t>
            </a:r>
          </a:p>
          <a:p>
            <a:pPr marL="285750" indent="-285750" algn="just">
              <a:buFont typeface="Wingdings" panose="05000000000000000000" pitchFamily="2" charset="2"/>
              <a:buChar char="ü"/>
            </a:pPr>
            <a:r>
              <a:rPr lang="uk-UA" dirty="0"/>
              <a:t>Інженерія та програмування в радіоелектроніці</a:t>
            </a:r>
          </a:p>
          <a:p>
            <a:pPr marL="285750" indent="-285750" algn="just">
              <a:buFont typeface="Wingdings" panose="05000000000000000000" pitchFamily="2" charset="2"/>
              <a:buChar char="ü"/>
            </a:pPr>
            <a:r>
              <a:rPr lang="uk-UA" dirty="0" err="1"/>
              <a:t>Телемедичні</a:t>
            </a:r>
            <a:r>
              <a:rPr lang="uk-UA" dirty="0"/>
              <a:t> та біомедичні системи</a:t>
            </a:r>
            <a:endParaRPr lang="uk-UA" b="0" i="0" dirty="0">
              <a:effectLst/>
            </a:endParaRPr>
          </a:p>
          <a:p>
            <a:pPr algn="l"/>
            <a:endParaRPr lang="uk-UA" b="0" i="0" dirty="0">
              <a:effectLst/>
            </a:endParaRPr>
          </a:p>
          <a:p>
            <a:pPr marL="285750" indent="-285750" algn="l">
              <a:buFont typeface="Wingdings" panose="05000000000000000000" pitchFamily="2" charset="2"/>
              <a:buChar char="ü"/>
            </a:pPr>
            <a:endParaRPr lang="uk-UA" b="0" i="0" dirty="0">
              <a:effectLst/>
            </a:endParaRPr>
          </a:p>
        </p:txBody>
      </p:sp>
      <p:sp>
        <p:nvSpPr>
          <p:cNvPr id="28" name="TextBox 27">
            <a:extLst>
              <a:ext uri="{FF2B5EF4-FFF2-40B4-BE49-F238E27FC236}">
                <a16:creationId xmlns:a16="http://schemas.microsoft.com/office/drawing/2014/main" id="{B1BD2D8E-459A-0BEA-2E83-395B70052048}"/>
              </a:ext>
            </a:extLst>
          </p:cNvPr>
          <p:cNvSpPr txBox="1"/>
          <p:nvPr/>
        </p:nvSpPr>
        <p:spPr>
          <a:xfrm>
            <a:off x="12070344" y="5428311"/>
            <a:ext cx="2566489" cy="3139321"/>
          </a:xfrm>
          <a:prstGeom prst="rect">
            <a:avLst/>
          </a:prstGeom>
          <a:noFill/>
        </p:spPr>
        <p:txBody>
          <a:bodyPr wrap="square">
            <a:spAutoFit/>
          </a:bodyPr>
          <a:lstStyle/>
          <a:p>
            <a:r>
              <a:rPr lang="uk-UA" b="1" i="0" u="none" strike="noStrike" dirty="0">
                <a:effectLst/>
              </a:rPr>
              <a:t>Спеціальності:</a:t>
            </a:r>
          </a:p>
          <a:p>
            <a:pPr algn="l"/>
            <a:r>
              <a:rPr lang="uk-UA" b="0" i="0" dirty="0">
                <a:effectLst/>
              </a:rPr>
              <a:t>125 – «</a:t>
            </a:r>
            <a:r>
              <a:rPr lang="uk-UA" b="0" i="0" dirty="0" err="1">
                <a:effectLst/>
              </a:rPr>
              <a:t>Кібербезпека</a:t>
            </a:r>
            <a:r>
              <a:rPr lang="uk-UA" b="0" i="0" dirty="0">
                <a:effectLst/>
              </a:rPr>
              <a:t>», освітні програми:</a:t>
            </a:r>
          </a:p>
          <a:p>
            <a:pPr marL="285750" indent="-285750" algn="just">
              <a:buFont typeface="Wingdings" panose="05000000000000000000" pitchFamily="2" charset="2"/>
              <a:buChar char="ü"/>
            </a:pPr>
            <a:r>
              <a:rPr lang="uk-UA" sz="1800" dirty="0"/>
              <a:t>Системи технічного захисту інформації, автоматизація її обробки</a:t>
            </a:r>
            <a:endParaRPr lang="uk-UA" dirty="0"/>
          </a:p>
          <a:p>
            <a:pPr marL="285750" indent="-285750" algn="just">
              <a:buFont typeface="Wingdings" panose="05000000000000000000" pitchFamily="2" charset="2"/>
              <a:buChar char="ü"/>
            </a:pPr>
            <a:r>
              <a:rPr lang="uk-UA" sz="1800" dirty="0"/>
              <a:t>Безпека інформаційних і комунікаційних </a:t>
            </a:r>
            <a:r>
              <a:rPr lang="ru-RU" sz="1800" dirty="0"/>
              <a:t>систем</a:t>
            </a:r>
            <a:endParaRPr lang="uk-UA" b="0" i="0" dirty="0">
              <a:effectLst/>
            </a:endParaRPr>
          </a:p>
        </p:txBody>
      </p:sp>
      <p:grpSp>
        <p:nvGrpSpPr>
          <p:cNvPr id="3" name="Групувати 2">
            <a:extLst>
              <a:ext uri="{FF2B5EF4-FFF2-40B4-BE49-F238E27FC236}">
                <a16:creationId xmlns:a16="http://schemas.microsoft.com/office/drawing/2014/main" id="{542E1FA0-9E2F-BAFC-4677-30CA293750B0}"/>
              </a:ext>
            </a:extLst>
          </p:cNvPr>
          <p:cNvGrpSpPr/>
          <p:nvPr/>
        </p:nvGrpSpPr>
        <p:grpSpPr>
          <a:xfrm>
            <a:off x="15786991" y="2464986"/>
            <a:ext cx="1981200" cy="1981201"/>
            <a:chOff x="16044027" y="2411853"/>
            <a:chExt cx="1981200" cy="1981201"/>
          </a:xfrm>
        </p:grpSpPr>
        <p:sp>
          <p:nvSpPr>
            <p:cNvPr id="29" name="Прямоугольник: скругленные углы 18">
              <a:extLst>
                <a:ext uri="{FF2B5EF4-FFF2-40B4-BE49-F238E27FC236}">
                  <a16:creationId xmlns:a16="http://schemas.microsoft.com/office/drawing/2014/main" id="{9746AEAB-48D1-EFDD-1BE9-3F218C0C71F0}"/>
                </a:ext>
              </a:extLst>
            </p:cNvPr>
            <p:cNvSpPr/>
            <p:nvPr/>
          </p:nvSpPr>
          <p:spPr>
            <a:xfrm>
              <a:off x="16044027" y="2411853"/>
              <a:ext cx="1981200" cy="19812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uk-UA"/>
            </a:p>
          </p:txBody>
        </p:sp>
        <p:pic>
          <p:nvPicPr>
            <p:cNvPr id="5122" name="Picture 2" descr="Национальный университет «Запорожская политехника» — Википедия">
              <a:extLst>
                <a:ext uri="{FF2B5EF4-FFF2-40B4-BE49-F238E27FC236}">
                  <a16:creationId xmlns:a16="http://schemas.microsoft.com/office/drawing/2014/main" id="{FA6AE681-F63E-7300-5573-C71BCE3840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22937" y="2564438"/>
              <a:ext cx="1423379" cy="1676029"/>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F21F39C5-BFE0-9A8A-DB58-89BF78234477}"/>
              </a:ext>
            </a:extLst>
          </p:cNvPr>
          <p:cNvSpPr txBox="1"/>
          <p:nvPr/>
        </p:nvSpPr>
        <p:spPr>
          <a:xfrm>
            <a:off x="15164857" y="4356827"/>
            <a:ext cx="2933271" cy="830997"/>
          </a:xfrm>
          <a:prstGeom prst="rect">
            <a:avLst/>
          </a:prstGeom>
          <a:noFill/>
        </p:spPr>
        <p:txBody>
          <a:bodyPr wrap="square" rtlCol="0">
            <a:spAutoFit/>
          </a:bodyPr>
          <a:lstStyle/>
          <a:p>
            <a:pPr algn="ctr"/>
            <a:r>
              <a:rPr lang="uk-UA" sz="2400" dirty="0"/>
              <a:t>Кафедра прикладної математики</a:t>
            </a:r>
          </a:p>
        </p:txBody>
      </p:sp>
      <p:sp>
        <p:nvSpPr>
          <p:cNvPr id="32" name="TextBox 31">
            <a:extLst>
              <a:ext uri="{FF2B5EF4-FFF2-40B4-BE49-F238E27FC236}">
                <a16:creationId xmlns:a16="http://schemas.microsoft.com/office/drawing/2014/main" id="{B37DAACC-5109-56A3-8C11-4527484D640C}"/>
              </a:ext>
            </a:extLst>
          </p:cNvPr>
          <p:cNvSpPr txBox="1"/>
          <p:nvPr/>
        </p:nvSpPr>
        <p:spPr>
          <a:xfrm>
            <a:off x="14782801" y="5418817"/>
            <a:ext cx="3172114" cy="5078313"/>
          </a:xfrm>
          <a:prstGeom prst="rect">
            <a:avLst/>
          </a:prstGeom>
          <a:noFill/>
        </p:spPr>
        <p:txBody>
          <a:bodyPr wrap="square">
            <a:spAutoFit/>
          </a:bodyPr>
          <a:lstStyle/>
          <a:p>
            <a:pPr algn="just"/>
            <a:r>
              <a:rPr lang="uk-UA" dirty="0"/>
              <a:t>Кафедра забезпечує викладання основних математичних спецкурсів, шо дозволяє опанувати прикладні дисципліни технічного спрямування.  Основні напрями наукових розроблень кафедри стосуються фундаментальних та прикладних досліджень в галузях механіки суцільних середовищ, застосуванні математичних методів в економіці, а також розробці </a:t>
            </a:r>
            <a:r>
              <a:rPr lang="uk-UA" dirty="0" err="1"/>
              <a:t>методик</a:t>
            </a:r>
            <a:r>
              <a:rPr lang="uk-UA" dirty="0"/>
              <a:t> проведення чисельних експериментів.</a:t>
            </a:r>
            <a:endParaRPr lang="uk-UA" b="0" i="0" dirty="0">
              <a:effectLst/>
            </a:endParaRPr>
          </a:p>
          <a:p>
            <a:pPr algn="l"/>
            <a:endParaRPr lang="uk-UA" b="0" i="0" dirty="0">
              <a:effectLst/>
            </a:endParaRPr>
          </a:p>
          <a:p>
            <a:pPr marL="285750" indent="-285750" algn="l">
              <a:buFont typeface="Wingdings" panose="05000000000000000000" pitchFamily="2" charset="2"/>
              <a:buChar char="ü"/>
            </a:pPr>
            <a:endParaRPr lang="uk-UA" b="0" i="0" dirty="0">
              <a:effectLst/>
            </a:endParaRPr>
          </a:p>
        </p:txBody>
      </p:sp>
    </p:spTree>
    <p:extLst>
      <p:ext uri="{BB962C8B-B14F-4D97-AF65-F5344CB8AC3E}">
        <p14:creationId xmlns:p14="http://schemas.microsoft.com/office/powerpoint/2010/main" val="1253077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wipe(down)">
                                      <p:cBhvr>
                                        <p:cTn id="37" dur="500"/>
                                        <p:tgtEl>
                                          <p:spTgt spid="103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par>
                                <p:cTn id="53" presetID="22" presetClass="entr" presetSubtype="4"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down)">
                                      <p:cBhvr>
                                        <p:cTn id="67" dur="500"/>
                                        <p:tgtEl>
                                          <p:spTgt spid="3"/>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anim calcmode="lin" valueType="num">
                                      <p:cBhvr>
                                        <p:cTn id="76" dur="1000" fill="hold"/>
                                        <p:tgtEl>
                                          <p:spTgt spid="32"/>
                                        </p:tgtEl>
                                        <p:attrNameLst>
                                          <p:attrName>ppt_x</p:attrName>
                                        </p:attrNameLst>
                                      </p:cBhvr>
                                      <p:tavLst>
                                        <p:tav tm="0">
                                          <p:val>
                                            <p:strVal val="#ppt_x"/>
                                          </p:val>
                                        </p:tav>
                                        <p:tav tm="100000">
                                          <p:val>
                                            <p:strVal val="#ppt_x"/>
                                          </p:val>
                                        </p:tav>
                                      </p:tavLst>
                                    </p:anim>
                                    <p:anim calcmode="lin" valueType="num">
                                      <p:cBhvr>
                                        <p:cTn id="7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2" grpId="0"/>
      <p:bldP spid="23" grpId="0"/>
      <p:bldP spid="25" grpId="0"/>
      <p:bldP spid="26" grpId="0"/>
      <p:bldP spid="27" grpId="0"/>
      <p:bldP spid="28"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18" name="TextBox 18"/>
          <p:cNvSpPr txBox="1"/>
          <p:nvPr/>
        </p:nvSpPr>
        <p:spPr>
          <a:xfrm>
            <a:off x="13154757" y="8390096"/>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922004" y="851425"/>
            <a:ext cx="12801600" cy="769441"/>
          </a:xfrm>
          <a:prstGeom prst="rect">
            <a:avLst/>
          </a:prstGeom>
          <a:noFill/>
        </p:spPr>
        <p:txBody>
          <a:bodyPr wrap="square" rtlCol="0">
            <a:spAutoFit/>
          </a:bodyPr>
          <a:lstStyle/>
          <a:p>
            <a:r>
              <a:rPr lang="uk-UA" sz="4400" b="1" dirty="0">
                <a:solidFill>
                  <a:schemeClr val="bg1"/>
                </a:solidFill>
              </a:rPr>
              <a:t>Кафедра радіотехніки та телекомунікацій</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6" name="Прямоугольник 5">
            <a:extLst>
              <a:ext uri="{FF2B5EF4-FFF2-40B4-BE49-F238E27FC236}">
                <a16:creationId xmlns:a16="http://schemas.microsoft.com/office/drawing/2014/main" id="{535CB371-7F1C-439F-B6E4-3F4E687ED88D}"/>
              </a:ext>
            </a:extLst>
          </p:cNvPr>
          <p:cNvSpPr/>
          <p:nvPr/>
        </p:nvSpPr>
        <p:spPr>
          <a:xfrm>
            <a:off x="12115800"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2" name="TextBox 11">
            <a:extLst>
              <a:ext uri="{FF2B5EF4-FFF2-40B4-BE49-F238E27FC236}">
                <a16:creationId xmlns:a16="http://schemas.microsoft.com/office/drawing/2014/main" id="{BB97A3DA-CEB4-4CE7-927C-5BCB04F0F923}"/>
              </a:ext>
            </a:extLst>
          </p:cNvPr>
          <p:cNvSpPr txBox="1"/>
          <p:nvPr/>
        </p:nvSpPr>
        <p:spPr>
          <a:xfrm>
            <a:off x="1680342" y="1812062"/>
            <a:ext cx="10312656" cy="4893647"/>
          </a:xfrm>
          <a:prstGeom prst="rect">
            <a:avLst/>
          </a:prstGeom>
          <a:noFill/>
        </p:spPr>
        <p:txBody>
          <a:bodyPr wrap="square" rtlCol="0">
            <a:spAutoFit/>
          </a:bodyPr>
          <a:lstStyle/>
          <a:p>
            <a:r>
              <a:rPr lang="uk-UA" sz="2400" b="1" dirty="0">
                <a:solidFill>
                  <a:schemeClr val="bg1"/>
                </a:solidFill>
              </a:rPr>
              <a:t>Історія розвитку кафедри:</a:t>
            </a:r>
          </a:p>
          <a:p>
            <a:pPr marL="571500" indent="-571500">
              <a:buFont typeface="Wingdings" panose="05000000000000000000" pitchFamily="2" charset="2"/>
              <a:buChar char="ü"/>
            </a:pPr>
            <a:r>
              <a:rPr lang="uk-UA" sz="2400" dirty="0"/>
              <a:t>1966 рік заснування кафедри. Це найстаріша та найдосвідченіша кафедра на факультеті: 56 років досвіду підготовки фахівців.</a:t>
            </a:r>
          </a:p>
          <a:p>
            <a:pPr marL="571500" indent="-571500">
              <a:buFont typeface="Wingdings" panose="05000000000000000000" pitchFamily="2" charset="2"/>
              <a:buChar char="ü"/>
            </a:pPr>
            <a:r>
              <a:rPr lang="uk-UA" sz="2400" dirty="0"/>
              <a:t>1999 р. підписано договір співробітництва з компанією LR </a:t>
            </a:r>
            <a:r>
              <a:rPr lang="uk-UA" sz="2400" dirty="0" err="1"/>
              <a:t>Avionics</a:t>
            </a:r>
            <a:r>
              <a:rPr lang="uk-UA" sz="2400" dirty="0"/>
              <a:t> </a:t>
            </a:r>
            <a:r>
              <a:rPr lang="uk-UA" sz="2400" dirty="0" err="1"/>
              <a:t>Technology</a:t>
            </a:r>
            <a:r>
              <a:rPr lang="uk-UA" sz="2400" dirty="0"/>
              <a:t> LTD, КЕМЗ “Іскра” та ККБ “Іскра” . </a:t>
            </a:r>
          </a:p>
          <a:p>
            <a:pPr marL="571500" indent="-571500">
              <a:buFont typeface="Wingdings" panose="05000000000000000000" pitchFamily="2" charset="2"/>
              <a:buChar char="ü"/>
            </a:pPr>
            <a:r>
              <a:rPr lang="uk-UA" sz="2400" dirty="0"/>
              <a:t>2003 р. відкрито спеціальність «Інформаційні мережі зв'язку».  </a:t>
            </a:r>
          </a:p>
          <a:p>
            <a:pPr marL="571500" indent="-571500">
              <a:buFont typeface="Wingdings" panose="05000000000000000000" pitchFamily="2" charset="2"/>
              <a:buChar char="ü"/>
            </a:pPr>
            <a:r>
              <a:rPr lang="uk-UA" sz="2400" dirty="0"/>
              <a:t>2009 р. відкрита «Локальна мережева академія CISCO». </a:t>
            </a:r>
          </a:p>
          <a:p>
            <a:pPr marL="571500" indent="-571500">
              <a:buFont typeface="Wingdings" panose="05000000000000000000" pitchFamily="2" charset="2"/>
              <a:buChar char="ü"/>
            </a:pPr>
            <a:r>
              <a:rPr lang="uk-UA" sz="2400" dirty="0"/>
              <a:t>2019 р. відкрито спеціальність «</a:t>
            </a:r>
            <a:r>
              <a:rPr lang="uk-UA" sz="2400" dirty="0" err="1"/>
              <a:t>Телемедичні</a:t>
            </a:r>
            <a:r>
              <a:rPr lang="uk-UA" sz="2400" dirty="0"/>
              <a:t> та біомедичні системи».</a:t>
            </a:r>
          </a:p>
          <a:p>
            <a:pPr marL="571500" indent="-571500">
              <a:buFont typeface="Wingdings" panose="05000000000000000000" pitchFamily="2" charset="2"/>
              <a:buChar char="ü"/>
            </a:pPr>
            <a:r>
              <a:rPr lang="uk-UA" sz="2400" dirty="0"/>
              <a:t>2021 - отримано сертифікати державної акредитації (НАЗЯВО) всіх програм бакалаврського та магістерського рівня, за якими кафедра випускає студентів.</a:t>
            </a:r>
          </a:p>
          <a:p>
            <a:pPr marL="571500" indent="-571500">
              <a:buFont typeface="Wingdings" panose="05000000000000000000" pitchFamily="2" charset="2"/>
              <a:buChar char="ü"/>
            </a:pPr>
            <a:r>
              <a:rPr lang="uk-UA" sz="2400" dirty="0"/>
              <a:t>2022 р. відкрито підготовку за освітньою програмою «Інженерія та програмування в радіоелектроніці».</a:t>
            </a:r>
          </a:p>
        </p:txBody>
      </p:sp>
      <p:sp>
        <p:nvSpPr>
          <p:cNvPr id="13" name="TextBox 12">
            <a:extLst>
              <a:ext uri="{FF2B5EF4-FFF2-40B4-BE49-F238E27FC236}">
                <a16:creationId xmlns:a16="http://schemas.microsoft.com/office/drawing/2014/main" id="{494673A6-77B0-458D-A775-74DEBCA36E3D}"/>
              </a:ext>
            </a:extLst>
          </p:cNvPr>
          <p:cNvSpPr txBox="1"/>
          <p:nvPr/>
        </p:nvSpPr>
        <p:spPr>
          <a:xfrm>
            <a:off x="3657600" y="9221262"/>
            <a:ext cx="10312655" cy="584775"/>
          </a:xfrm>
          <a:prstGeom prst="rect">
            <a:avLst/>
          </a:prstGeom>
          <a:noFill/>
        </p:spPr>
        <p:txBody>
          <a:bodyPr wrap="square" rtlCol="0">
            <a:spAutoFit/>
          </a:bodyPr>
          <a:lstStyle/>
          <a:p>
            <a:r>
              <a:rPr lang="en-US" sz="3200" dirty="0">
                <a:hlinkClick r:id="rId3"/>
              </a:rPr>
              <a:t>https://zp.edu.ua/kafedra-radiotehniki-ta-telekomunikaciy</a:t>
            </a:r>
            <a:endParaRPr lang="uk-UA" sz="3200" dirty="0"/>
          </a:p>
        </p:txBody>
      </p:sp>
      <p:sp>
        <p:nvSpPr>
          <p:cNvPr id="14" name="Прямоугольник 13">
            <a:extLst>
              <a:ext uri="{FF2B5EF4-FFF2-40B4-BE49-F238E27FC236}">
                <a16:creationId xmlns:a16="http://schemas.microsoft.com/office/drawing/2014/main" id="{41D254A9-3DF2-43AC-B1A2-BFB4993BF16C}"/>
              </a:ext>
            </a:extLst>
          </p:cNvPr>
          <p:cNvSpPr/>
          <p:nvPr/>
        </p:nvSpPr>
        <p:spPr>
          <a:xfrm>
            <a:off x="14723604"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6" name="Прямоугольник 15">
            <a:extLst>
              <a:ext uri="{FF2B5EF4-FFF2-40B4-BE49-F238E27FC236}">
                <a16:creationId xmlns:a16="http://schemas.microsoft.com/office/drawing/2014/main" id="{78A1C95C-3DD9-4B0C-AEDB-F8F71C732BB9}"/>
              </a:ext>
            </a:extLst>
          </p:cNvPr>
          <p:cNvSpPr/>
          <p:nvPr/>
        </p:nvSpPr>
        <p:spPr>
          <a:xfrm>
            <a:off x="12115800"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7" name="Прямоугольник 16">
            <a:extLst>
              <a:ext uri="{FF2B5EF4-FFF2-40B4-BE49-F238E27FC236}">
                <a16:creationId xmlns:a16="http://schemas.microsoft.com/office/drawing/2014/main" id="{51549B3B-9A22-4B36-8AAE-7E8AA89E9159}"/>
              </a:ext>
            </a:extLst>
          </p:cNvPr>
          <p:cNvSpPr/>
          <p:nvPr/>
        </p:nvSpPr>
        <p:spPr>
          <a:xfrm>
            <a:off x="14723604"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2" name="Прямоугольник 1"/>
          <p:cNvSpPr/>
          <p:nvPr/>
        </p:nvSpPr>
        <p:spPr>
          <a:xfrm>
            <a:off x="1680342" y="6705709"/>
            <a:ext cx="9144000" cy="2308324"/>
          </a:xfrm>
          <a:prstGeom prst="rect">
            <a:avLst/>
          </a:prstGeom>
        </p:spPr>
        <p:txBody>
          <a:bodyPr>
            <a:spAutoFit/>
          </a:bodyPr>
          <a:lstStyle/>
          <a:p>
            <a:r>
              <a:rPr lang="uk-UA" sz="2400" b="1" dirty="0">
                <a:solidFill>
                  <a:schemeClr val="bg1"/>
                </a:solidFill>
              </a:rPr>
              <a:t>Перелік освітніх програм:</a:t>
            </a:r>
          </a:p>
          <a:p>
            <a:pPr marL="542925" indent="-542925">
              <a:buFont typeface="Wingdings" panose="05000000000000000000" pitchFamily="2" charset="2"/>
              <a:buChar char="ü"/>
            </a:pPr>
            <a:r>
              <a:rPr lang="uk-UA" sz="2400" dirty="0"/>
              <a:t>Інформаційні мережі зв'язку (</a:t>
            </a:r>
            <a:r>
              <a:rPr lang="uk-UA" sz="2400" dirty="0" err="1"/>
              <a:t>бакалаврат</a:t>
            </a:r>
            <a:r>
              <a:rPr lang="uk-UA" sz="2400" dirty="0"/>
              <a:t>, магістратура).</a:t>
            </a:r>
          </a:p>
          <a:p>
            <a:pPr marL="542925" indent="-542925">
              <a:buFont typeface="Wingdings" panose="05000000000000000000" pitchFamily="2" charset="2"/>
              <a:buChar char="ü"/>
            </a:pPr>
            <a:r>
              <a:rPr lang="uk-UA" sz="2400" dirty="0"/>
              <a:t>Радіотехніка (</a:t>
            </a:r>
            <a:r>
              <a:rPr lang="uk-UA" sz="2400" dirty="0" err="1"/>
              <a:t>бакалаврат</a:t>
            </a:r>
            <a:r>
              <a:rPr lang="uk-UA" sz="2400" dirty="0"/>
              <a:t>, магістратура).</a:t>
            </a:r>
          </a:p>
          <a:p>
            <a:pPr marL="542925" indent="-542925">
              <a:buFont typeface="Wingdings" panose="05000000000000000000" pitchFamily="2" charset="2"/>
              <a:buChar char="ü"/>
            </a:pPr>
            <a:r>
              <a:rPr lang="uk-UA" sz="2400" dirty="0"/>
              <a:t>Інженерія та програмування в радіоелектроніці (лише </a:t>
            </a:r>
            <a:r>
              <a:rPr lang="uk-UA" sz="2400" dirty="0" err="1"/>
              <a:t>бакалаврат</a:t>
            </a:r>
            <a:r>
              <a:rPr lang="uk-UA" sz="2400" dirty="0"/>
              <a:t>).</a:t>
            </a:r>
          </a:p>
          <a:p>
            <a:pPr marL="542925" indent="-542925">
              <a:buFont typeface="Wingdings" panose="05000000000000000000" pitchFamily="2" charset="2"/>
              <a:buChar char="ü"/>
            </a:pPr>
            <a:r>
              <a:rPr lang="uk-UA" sz="2400" dirty="0" err="1"/>
              <a:t>Телемедичні</a:t>
            </a:r>
            <a:r>
              <a:rPr lang="uk-UA" sz="2400" dirty="0"/>
              <a:t> та </a:t>
            </a:r>
            <a:r>
              <a:rPr lang="uk-UA" sz="2400" dirty="0" err="1"/>
              <a:t>біомедичні</a:t>
            </a:r>
            <a:r>
              <a:rPr lang="uk-UA" sz="2400" dirty="0"/>
              <a:t> системи (лише магістратура).</a:t>
            </a:r>
          </a:p>
        </p:txBody>
      </p:sp>
      <p:pic>
        <p:nvPicPr>
          <p:cNvPr id="5" name="Рисунок 4">
            <a:extLst>
              <a:ext uri="{FF2B5EF4-FFF2-40B4-BE49-F238E27FC236}">
                <a16:creationId xmlns:a16="http://schemas.microsoft.com/office/drawing/2014/main" id="{0DE7BD12-E847-4236-91C6-8A8E79604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9530" y="2967420"/>
            <a:ext cx="2362200" cy="2062103"/>
          </a:xfrm>
          <a:prstGeom prst="rect">
            <a:avLst/>
          </a:prstGeom>
        </p:spPr>
      </p:pic>
      <p:pic>
        <p:nvPicPr>
          <p:cNvPr id="8" name="Рисунок 7">
            <a:extLst>
              <a:ext uri="{FF2B5EF4-FFF2-40B4-BE49-F238E27FC236}">
                <a16:creationId xmlns:a16="http://schemas.microsoft.com/office/drawing/2014/main" id="{26E9C798-5702-4A36-9980-1EB947DD7A71}"/>
              </a:ext>
            </a:extLst>
          </p:cNvPr>
          <p:cNvPicPr>
            <a:picLocks noChangeAspect="1"/>
          </p:cNvPicPr>
          <p:nvPr/>
        </p:nvPicPr>
        <p:blipFill>
          <a:blip r:embed="rId5"/>
          <a:stretch>
            <a:fillRect/>
          </a:stretch>
        </p:blipFill>
        <p:spPr>
          <a:xfrm>
            <a:off x="14756068" y="5291197"/>
            <a:ext cx="2398693" cy="2062103"/>
          </a:xfrm>
          <a:prstGeom prst="rect">
            <a:avLst/>
          </a:prstGeom>
        </p:spPr>
      </p:pic>
      <p:pic>
        <p:nvPicPr>
          <p:cNvPr id="20" name="Рисунок 19">
            <a:extLst>
              <a:ext uri="{FF2B5EF4-FFF2-40B4-BE49-F238E27FC236}">
                <a16:creationId xmlns:a16="http://schemas.microsoft.com/office/drawing/2014/main" id="{3658833E-5D8D-4B94-9B69-76EF6D819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3604" y="2956853"/>
            <a:ext cx="2362201" cy="2072670"/>
          </a:xfrm>
          <a:prstGeom prst="rect">
            <a:avLst/>
          </a:prstGeom>
        </p:spPr>
      </p:pic>
      <p:pic>
        <p:nvPicPr>
          <p:cNvPr id="24" name="Рисунок 23">
            <a:extLst>
              <a:ext uri="{FF2B5EF4-FFF2-40B4-BE49-F238E27FC236}">
                <a16:creationId xmlns:a16="http://schemas.microsoft.com/office/drawing/2014/main" id="{9D35E59D-61C2-4F43-9304-3EB08F833E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5800" y="5312895"/>
            <a:ext cx="2362200" cy="2062103"/>
          </a:xfrm>
          <a:prstGeom prst="rect">
            <a:avLst/>
          </a:prstGeom>
        </p:spPr>
      </p:pic>
    </p:spTree>
    <p:extLst>
      <p:ext uri="{BB962C8B-B14F-4D97-AF65-F5344CB8AC3E}">
        <p14:creationId xmlns:p14="http://schemas.microsoft.com/office/powerpoint/2010/main" val="270727847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799202" y="893560"/>
            <a:ext cx="12801600" cy="2492990"/>
          </a:xfrm>
          <a:prstGeom prst="rect">
            <a:avLst/>
          </a:prstGeom>
          <a:noFill/>
        </p:spPr>
        <p:txBody>
          <a:bodyPr wrap="square" rtlCol="0">
            <a:spAutoFit/>
          </a:bodyPr>
          <a:lstStyle/>
          <a:p>
            <a:r>
              <a:rPr lang="uk-UA" sz="4800" dirty="0">
                <a:solidFill>
                  <a:schemeClr val="bg1"/>
                </a:solidFill>
              </a:rPr>
              <a:t>172 – «Телекомунікації та радіотехніка»</a:t>
            </a:r>
            <a:br>
              <a:rPr lang="uk-UA" sz="4800" dirty="0">
                <a:solidFill>
                  <a:schemeClr val="bg1"/>
                </a:solidFill>
              </a:rPr>
            </a:br>
            <a:r>
              <a:rPr lang="uk-UA" sz="3600" dirty="0">
                <a:solidFill>
                  <a:schemeClr val="bg1"/>
                </a:solidFill>
              </a:rPr>
              <a:t>Освітня програма</a:t>
            </a:r>
            <a:r>
              <a:rPr lang="ru-RU" sz="3600" dirty="0">
                <a:solidFill>
                  <a:schemeClr val="bg1"/>
                </a:solidFill>
              </a:rPr>
              <a:t>:    </a:t>
            </a:r>
            <a:r>
              <a:rPr lang="uk-UA" sz="3600" dirty="0"/>
              <a:t>Інформаційні мережі зв'язку </a:t>
            </a:r>
            <a:endParaRPr lang="uk-UA" sz="3600" dirty="0">
              <a:solidFill>
                <a:schemeClr val="bg1"/>
              </a:solidFill>
            </a:endParaRPr>
          </a:p>
          <a:p>
            <a:r>
              <a:rPr lang="uk-UA" sz="3600" dirty="0">
                <a:solidFill>
                  <a:schemeClr val="bg1"/>
                </a:solidFill>
              </a:rPr>
              <a:t>Освітній рівень:        </a:t>
            </a:r>
            <a:r>
              <a:rPr lang="uk-UA" sz="3600" dirty="0"/>
              <a:t>Бакалавр, магістр</a:t>
            </a:r>
          </a:p>
          <a:p>
            <a:r>
              <a:rPr lang="uk-UA" sz="3600" dirty="0">
                <a:solidFill>
                  <a:schemeClr val="bg1"/>
                </a:solidFill>
              </a:rPr>
              <a:t>Випускова кафедра: </a:t>
            </a:r>
            <a:r>
              <a:rPr lang="uk-UA" sz="3600" spc="-100" dirty="0"/>
              <a:t>Радіотехніки та телекомунікації</a:t>
            </a:r>
          </a:p>
        </p:txBody>
      </p:sp>
      <p:sp>
        <p:nvSpPr>
          <p:cNvPr id="5" name="TextBox 4">
            <a:extLst>
              <a:ext uri="{FF2B5EF4-FFF2-40B4-BE49-F238E27FC236}">
                <a16:creationId xmlns:a16="http://schemas.microsoft.com/office/drawing/2014/main" id="{B38F71C1-6EC0-47AD-899C-6C2F68FA5009}"/>
              </a:ext>
            </a:extLst>
          </p:cNvPr>
          <p:cNvSpPr txBox="1"/>
          <p:nvPr/>
        </p:nvSpPr>
        <p:spPr>
          <a:xfrm>
            <a:off x="1840913" y="3681986"/>
            <a:ext cx="8738113" cy="2554545"/>
          </a:xfrm>
          <a:prstGeom prst="rect">
            <a:avLst/>
          </a:prstGeom>
          <a:noFill/>
        </p:spPr>
        <p:txBody>
          <a:bodyPr wrap="square" rtlCol="0">
            <a:spAutoFit/>
          </a:bodyPr>
          <a:lstStyle/>
          <a:p>
            <a:r>
              <a:rPr lang="uk-UA" sz="3200" b="1" dirty="0"/>
              <a:t>Інформація про напрями освітньої програми:</a:t>
            </a:r>
          </a:p>
          <a:p>
            <a:pPr marL="571500" indent="-571500">
              <a:buFont typeface="Wingdings" panose="05000000000000000000" pitchFamily="2" charset="2"/>
              <a:buChar char="ü"/>
            </a:pPr>
            <a:r>
              <a:rPr lang="uk-UA" sz="3200" dirty="0"/>
              <a:t>Телекомунікаційні системи</a:t>
            </a:r>
          </a:p>
          <a:p>
            <a:pPr marL="571500" indent="-571500">
              <a:buFont typeface="Wingdings" panose="05000000000000000000" pitchFamily="2" charset="2"/>
              <a:buChar char="ü"/>
            </a:pPr>
            <a:r>
              <a:rPr lang="uk-UA" sz="3200" dirty="0"/>
              <a:t>Мережі доступу до інтернет</a:t>
            </a:r>
          </a:p>
          <a:p>
            <a:pPr marL="571500" indent="-571500">
              <a:buFont typeface="Wingdings" panose="05000000000000000000" pitchFamily="2" charset="2"/>
              <a:buChar char="ü"/>
            </a:pPr>
            <a:r>
              <a:rPr lang="uk-UA" sz="3200" dirty="0"/>
              <a:t>Сучасні ІТ-технології</a:t>
            </a:r>
          </a:p>
          <a:p>
            <a:pPr marL="571500" indent="-571500">
              <a:buFont typeface="Wingdings" panose="05000000000000000000" pitchFamily="2" charset="2"/>
              <a:buChar char="ü"/>
            </a:pPr>
            <a:r>
              <a:rPr lang="uk-UA" sz="3200" dirty="0"/>
              <a:t>Програмування комутаційного обладнання</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6" name="Прямоугольник 5">
            <a:extLst>
              <a:ext uri="{FF2B5EF4-FFF2-40B4-BE49-F238E27FC236}">
                <a16:creationId xmlns:a16="http://schemas.microsoft.com/office/drawing/2014/main" id="{535CB371-7F1C-439F-B6E4-3F4E687ED88D}"/>
              </a:ext>
            </a:extLst>
          </p:cNvPr>
          <p:cNvSpPr/>
          <p:nvPr/>
        </p:nvSpPr>
        <p:spPr>
          <a:xfrm>
            <a:off x="12115800"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2" name="TextBox 11">
            <a:extLst>
              <a:ext uri="{FF2B5EF4-FFF2-40B4-BE49-F238E27FC236}">
                <a16:creationId xmlns:a16="http://schemas.microsoft.com/office/drawing/2014/main" id="{BB97A3DA-CEB4-4CE7-927C-5BCB04F0F923}"/>
              </a:ext>
            </a:extLst>
          </p:cNvPr>
          <p:cNvSpPr txBox="1"/>
          <p:nvPr/>
        </p:nvSpPr>
        <p:spPr>
          <a:xfrm>
            <a:off x="1763642" y="6359297"/>
            <a:ext cx="12432943" cy="2554545"/>
          </a:xfrm>
          <a:prstGeom prst="rect">
            <a:avLst/>
          </a:prstGeom>
          <a:noFill/>
        </p:spPr>
        <p:txBody>
          <a:bodyPr wrap="square" rtlCol="0">
            <a:spAutoFit/>
          </a:bodyPr>
          <a:lstStyle/>
          <a:p>
            <a:r>
              <a:rPr lang="uk-UA" sz="3200" b="1" dirty="0"/>
              <a:t>Підприємства-партнери</a:t>
            </a:r>
            <a:r>
              <a:rPr lang="uk-UA" sz="3200" dirty="0"/>
              <a:t>:</a:t>
            </a:r>
          </a:p>
          <a:p>
            <a:pPr marL="571500" indent="-571500">
              <a:buFont typeface="Wingdings" panose="05000000000000000000" pitchFamily="2" charset="2"/>
              <a:buChar char="ü"/>
            </a:pPr>
            <a:r>
              <a:rPr lang="uk-UA" sz="3200" dirty="0"/>
              <a:t>Мобільні оператори (</a:t>
            </a:r>
            <a:r>
              <a:rPr lang="en-US" sz="3200" dirty="0" err="1"/>
              <a:t>Kyivstar</a:t>
            </a:r>
            <a:r>
              <a:rPr lang="en-US" sz="3200" dirty="0"/>
              <a:t>, Vodafone, </a:t>
            </a:r>
            <a:r>
              <a:rPr lang="en-US" sz="3200" dirty="0" err="1"/>
              <a:t>Lifecell</a:t>
            </a:r>
            <a:r>
              <a:rPr lang="en-US" sz="3200" dirty="0"/>
              <a:t>)</a:t>
            </a:r>
          </a:p>
          <a:p>
            <a:pPr marL="571500" indent="-571500">
              <a:buFont typeface="Wingdings" panose="05000000000000000000" pitchFamily="2" charset="2"/>
              <a:buChar char="ü"/>
            </a:pPr>
            <a:r>
              <a:rPr lang="uk-UA" sz="3200" dirty="0"/>
              <a:t>АТ «Укртелеком»</a:t>
            </a:r>
          </a:p>
          <a:p>
            <a:pPr marL="571500" indent="-571500">
              <a:buFont typeface="Wingdings" panose="05000000000000000000" pitchFamily="2" charset="2"/>
              <a:buChar char="ü"/>
            </a:pPr>
            <a:r>
              <a:rPr lang="en-US" sz="3200" dirty="0"/>
              <a:t>IT-</a:t>
            </a:r>
            <a:r>
              <a:rPr lang="uk-UA" sz="3200" dirty="0"/>
              <a:t>компанії</a:t>
            </a:r>
          </a:p>
          <a:p>
            <a:pPr marL="571500" indent="-571500">
              <a:buFont typeface="Wingdings" panose="05000000000000000000" pitchFamily="2" charset="2"/>
              <a:buChar char="ü"/>
            </a:pPr>
            <a:r>
              <a:rPr lang="uk-UA" sz="3200" dirty="0"/>
              <a:t>Провайдери телекомунікаційних послуг в Україні та за кордоном</a:t>
            </a:r>
          </a:p>
        </p:txBody>
      </p:sp>
      <p:sp>
        <p:nvSpPr>
          <p:cNvPr id="14" name="Прямоугольник 13">
            <a:extLst>
              <a:ext uri="{FF2B5EF4-FFF2-40B4-BE49-F238E27FC236}">
                <a16:creationId xmlns:a16="http://schemas.microsoft.com/office/drawing/2014/main" id="{41D254A9-3DF2-43AC-B1A2-BFB4993BF16C}"/>
              </a:ext>
            </a:extLst>
          </p:cNvPr>
          <p:cNvSpPr/>
          <p:nvPr/>
        </p:nvSpPr>
        <p:spPr>
          <a:xfrm>
            <a:off x="14723604"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6" name="Прямоугольник 15">
            <a:extLst>
              <a:ext uri="{FF2B5EF4-FFF2-40B4-BE49-F238E27FC236}">
                <a16:creationId xmlns:a16="http://schemas.microsoft.com/office/drawing/2014/main" id="{78A1C95C-3DD9-4B0C-AEDB-F8F71C732BB9}"/>
              </a:ext>
            </a:extLst>
          </p:cNvPr>
          <p:cNvSpPr/>
          <p:nvPr/>
        </p:nvSpPr>
        <p:spPr>
          <a:xfrm>
            <a:off x="12115800"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7" name="Прямоугольник 16">
            <a:extLst>
              <a:ext uri="{FF2B5EF4-FFF2-40B4-BE49-F238E27FC236}">
                <a16:creationId xmlns:a16="http://schemas.microsoft.com/office/drawing/2014/main" id="{51549B3B-9A22-4B36-8AAE-7E8AA89E9159}"/>
              </a:ext>
            </a:extLst>
          </p:cNvPr>
          <p:cNvSpPr/>
          <p:nvPr/>
        </p:nvSpPr>
        <p:spPr>
          <a:xfrm>
            <a:off x="14723604"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pic>
        <p:nvPicPr>
          <p:cNvPr id="7" name="Рисунок 6">
            <a:extLst>
              <a:ext uri="{FF2B5EF4-FFF2-40B4-BE49-F238E27FC236}">
                <a16:creationId xmlns:a16="http://schemas.microsoft.com/office/drawing/2014/main" id="{62A4F3B1-327C-4467-9433-F8220E3AE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3604" y="2966572"/>
            <a:ext cx="2362200" cy="2043377"/>
          </a:xfrm>
          <a:prstGeom prst="rect">
            <a:avLst/>
          </a:prstGeom>
        </p:spPr>
      </p:pic>
      <p:pic>
        <p:nvPicPr>
          <p:cNvPr id="22" name="Рисунок 21">
            <a:extLst>
              <a:ext uri="{FF2B5EF4-FFF2-40B4-BE49-F238E27FC236}">
                <a16:creationId xmlns:a16="http://schemas.microsoft.com/office/drawing/2014/main" id="{D9B7EC6D-52AE-4C6D-BB25-4DA3C4855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5801" y="2986145"/>
            <a:ext cx="2362200" cy="2043377"/>
          </a:xfrm>
          <a:prstGeom prst="rect">
            <a:avLst/>
          </a:prstGeom>
        </p:spPr>
      </p:pic>
      <p:pic>
        <p:nvPicPr>
          <p:cNvPr id="24" name="Рисунок 23">
            <a:extLst>
              <a:ext uri="{FF2B5EF4-FFF2-40B4-BE49-F238E27FC236}">
                <a16:creationId xmlns:a16="http://schemas.microsoft.com/office/drawing/2014/main" id="{DAAA5C11-F2AA-4B1E-9850-2701AC6E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6449" y="5289315"/>
            <a:ext cx="2341551" cy="2062103"/>
          </a:xfrm>
          <a:prstGeom prst="rect">
            <a:avLst/>
          </a:prstGeom>
        </p:spPr>
      </p:pic>
      <p:pic>
        <p:nvPicPr>
          <p:cNvPr id="26" name="Рисунок 25">
            <a:extLst>
              <a:ext uri="{FF2B5EF4-FFF2-40B4-BE49-F238E27FC236}">
                <a16:creationId xmlns:a16="http://schemas.microsoft.com/office/drawing/2014/main" id="{5007100E-69BC-41F7-81DA-8CF0EE222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3605" y="5308192"/>
            <a:ext cx="2384002" cy="2062102"/>
          </a:xfrm>
          <a:prstGeom prst="rect">
            <a:avLst/>
          </a:prstGeom>
        </p:spPr>
      </p:pic>
      <p:sp>
        <p:nvSpPr>
          <p:cNvPr id="27" name="TextBox 26">
            <a:extLst>
              <a:ext uri="{FF2B5EF4-FFF2-40B4-BE49-F238E27FC236}">
                <a16:creationId xmlns:a16="http://schemas.microsoft.com/office/drawing/2014/main" id="{D582939E-CFB3-4B44-BBBC-8C000D523E55}"/>
              </a:ext>
            </a:extLst>
          </p:cNvPr>
          <p:cNvSpPr txBox="1"/>
          <p:nvPr/>
        </p:nvSpPr>
        <p:spPr>
          <a:xfrm>
            <a:off x="4009002" y="9110900"/>
            <a:ext cx="10591800" cy="584775"/>
          </a:xfrm>
          <a:prstGeom prst="rect">
            <a:avLst/>
          </a:prstGeom>
          <a:noFill/>
        </p:spPr>
        <p:txBody>
          <a:bodyPr wrap="square" rtlCol="0">
            <a:spAutoFit/>
          </a:bodyPr>
          <a:lstStyle/>
          <a:p>
            <a:r>
              <a:rPr lang="en-US" sz="3200" dirty="0">
                <a:hlinkClick r:id="rId7"/>
              </a:rPr>
              <a:t>https://zp.edu.ua/kafedra-radiotehniki-ta-telekomunikaciy</a:t>
            </a:r>
            <a:endParaRPr lang="uk-UA" sz="3200" dirty="0"/>
          </a:p>
        </p:txBody>
      </p:sp>
    </p:spTree>
    <p:extLst>
      <p:ext uri="{BB962C8B-B14F-4D97-AF65-F5344CB8AC3E}">
        <p14:creationId xmlns:p14="http://schemas.microsoft.com/office/powerpoint/2010/main" val="315422735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799202" y="893560"/>
            <a:ext cx="12801600" cy="3046988"/>
          </a:xfrm>
          <a:prstGeom prst="rect">
            <a:avLst/>
          </a:prstGeom>
          <a:noFill/>
        </p:spPr>
        <p:txBody>
          <a:bodyPr wrap="square" rtlCol="0">
            <a:spAutoFit/>
          </a:bodyPr>
          <a:lstStyle/>
          <a:p>
            <a:r>
              <a:rPr lang="uk-UA" sz="4800" dirty="0">
                <a:solidFill>
                  <a:schemeClr val="bg1"/>
                </a:solidFill>
              </a:rPr>
              <a:t>172 – «Телекомунікації та радіотехніка»</a:t>
            </a:r>
            <a:br>
              <a:rPr lang="uk-UA" sz="4800" dirty="0">
                <a:solidFill>
                  <a:schemeClr val="bg1"/>
                </a:solidFill>
              </a:rPr>
            </a:br>
            <a:r>
              <a:rPr lang="uk-UA" sz="3600" dirty="0">
                <a:solidFill>
                  <a:schemeClr val="bg1"/>
                </a:solidFill>
              </a:rPr>
              <a:t>Освітня програма</a:t>
            </a:r>
            <a:r>
              <a:rPr lang="ru-RU" sz="3600" dirty="0">
                <a:solidFill>
                  <a:schemeClr val="bg1"/>
                </a:solidFill>
              </a:rPr>
              <a:t>:    </a:t>
            </a:r>
            <a:r>
              <a:rPr lang="uk-UA" sz="3600" dirty="0"/>
              <a:t>Радіотехніка </a:t>
            </a:r>
            <a:endParaRPr lang="uk-UA" sz="3600" dirty="0">
              <a:solidFill>
                <a:schemeClr val="bg1"/>
              </a:solidFill>
            </a:endParaRPr>
          </a:p>
          <a:p>
            <a:r>
              <a:rPr lang="uk-UA" sz="3600" dirty="0">
                <a:solidFill>
                  <a:schemeClr val="bg1"/>
                </a:solidFill>
              </a:rPr>
              <a:t>Освітній рівень:        </a:t>
            </a:r>
            <a:r>
              <a:rPr lang="uk-UA" sz="3600" dirty="0"/>
              <a:t>Бакалавр, магістр</a:t>
            </a:r>
          </a:p>
          <a:p>
            <a:r>
              <a:rPr lang="uk-UA" sz="3600" dirty="0">
                <a:solidFill>
                  <a:schemeClr val="bg1"/>
                </a:solidFill>
              </a:rPr>
              <a:t>Випускова кафедра: </a:t>
            </a:r>
            <a:r>
              <a:rPr lang="uk-UA" sz="3600" spc="-100" dirty="0"/>
              <a:t>Радіотехніки та телекомунікації</a:t>
            </a:r>
          </a:p>
          <a:p>
            <a:endParaRPr lang="uk-UA" sz="3600" dirty="0">
              <a:solidFill>
                <a:schemeClr val="bg1"/>
              </a:solidFill>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840913" y="3681986"/>
            <a:ext cx="8738113" cy="2554545"/>
          </a:xfrm>
          <a:prstGeom prst="rect">
            <a:avLst/>
          </a:prstGeom>
          <a:noFill/>
        </p:spPr>
        <p:txBody>
          <a:bodyPr wrap="square" rtlCol="0">
            <a:spAutoFit/>
          </a:bodyPr>
          <a:lstStyle/>
          <a:p>
            <a:r>
              <a:rPr lang="uk-UA" sz="3200" b="1" dirty="0"/>
              <a:t>Інформація про напрями освітньої програми:</a:t>
            </a:r>
          </a:p>
          <a:p>
            <a:pPr marL="571500" indent="-571500">
              <a:buFont typeface="Wingdings" panose="05000000000000000000" pitchFamily="2" charset="2"/>
              <a:buChar char="ü"/>
            </a:pPr>
            <a:r>
              <a:rPr lang="uk-UA" sz="3200" dirty="0"/>
              <a:t>Радіотехнічні системи</a:t>
            </a:r>
          </a:p>
          <a:p>
            <a:pPr marL="571500" indent="-571500">
              <a:buFont typeface="Wingdings" panose="05000000000000000000" pitchFamily="2" charset="2"/>
              <a:buChar char="ü"/>
            </a:pPr>
            <a:r>
              <a:rPr lang="uk-UA" sz="3200" dirty="0"/>
              <a:t>Цифрове телебачення</a:t>
            </a:r>
          </a:p>
          <a:p>
            <a:pPr marL="571500" indent="-571500">
              <a:buFont typeface="Wingdings" panose="05000000000000000000" pitchFamily="2" charset="2"/>
              <a:buChar char="ü"/>
            </a:pPr>
            <a:r>
              <a:rPr lang="uk-UA" sz="3200" dirty="0"/>
              <a:t>Програмування мікроконтролерів</a:t>
            </a:r>
          </a:p>
          <a:p>
            <a:pPr marL="571500" indent="-571500">
              <a:buFont typeface="Wingdings" panose="05000000000000000000" pitchFamily="2" charset="2"/>
              <a:buChar char="ü"/>
            </a:pPr>
            <a:r>
              <a:rPr lang="uk-UA" sz="3200" dirty="0"/>
              <a:t>Радіолокація та навігація</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6" name="Прямоугольник 5">
            <a:extLst>
              <a:ext uri="{FF2B5EF4-FFF2-40B4-BE49-F238E27FC236}">
                <a16:creationId xmlns:a16="http://schemas.microsoft.com/office/drawing/2014/main" id="{535CB371-7F1C-439F-B6E4-3F4E687ED88D}"/>
              </a:ext>
            </a:extLst>
          </p:cNvPr>
          <p:cNvSpPr/>
          <p:nvPr/>
        </p:nvSpPr>
        <p:spPr>
          <a:xfrm>
            <a:off x="12115800"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2" name="TextBox 11">
            <a:extLst>
              <a:ext uri="{FF2B5EF4-FFF2-40B4-BE49-F238E27FC236}">
                <a16:creationId xmlns:a16="http://schemas.microsoft.com/office/drawing/2014/main" id="{BB97A3DA-CEB4-4CE7-927C-5BCB04F0F923}"/>
              </a:ext>
            </a:extLst>
          </p:cNvPr>
          <p:cNvSpPr txBox="1"/>
          <p:nvPr/>
        </p:nvSpPr>
        <p:spPr>
          <a:xfrm>
            <a:off x="1799202" y="6355329"/>
            <a:ext cx="11092696" cy="2062103"/>
          </a:xfrm>
          <a:prstGeom prst="rect">
            <a:avLst/>
          </a:prstGeom>
          <a:noFill/>
        </p:spPr>
        <p:txBody>
          <a:bodyPr wrap="square" rtlCol="0">
            <a:spAutoFit/>
          </a:bodyPr>
          <a:lstStyle/>
          <a:p>
            <a:r>
              <a:rPr lang="uk-UA" sz="3200" b="1" dirty="0"/>
              <a:t>Підприємства-партнери</a:t>
            </a:r>
            <a:r>
              <a:rPr lang="uk-UA" sz="3200" dirty="0"/>
              <a:t>:</a:t>
            </a:r>
          </a:p>
          <a:p>
            <a:pPr marL="571500" indent="-571500">
              <a:buFont typeface="Wingdings" panose="05000000000000000000" pitchFamily="2" charset="2"/>
              <a:buChar char="ü"/>
            </a:pPr>
            <a:r>
              <a:rPr lang="uk-UA" sz="3200" dirty="0"/>
              <a:t>Науково-виробничий</a:t>
            </a:r>
            <a:r>
              <a:rPr lang="ru-RU" sz="3200" dirty="0"/>
              <a:t> комплекс «</a:t>
            </a:r>
            <a:r>
              <a:rPr lang="uk-UA" sz="3200" dirty="0"/>
              <a:t>Іскра</a:t>
            </a:r>
            <a:r>
              <a:rPr lang="ru-RU" sz="3200" dirty="0"/>
              <a:t>»</a:t>
            </a:r>
            <a:endParaRPr lang="uk-UA" sz="3200" dirty="0"/>
          </a:p>
          <a:p>
            <a:pPr marL="571500" indent="-571500">
              <a:buFont typeface="Wingdings" panose="05000000000000000000" pitchFamily="2" charset="2"/>
              <a:buChar char="ü"/>
            </a:pPr>
            <a:r>
              <a:rPr lang="uk-UA" sz="3200" dirty="0"/>
              <a:t>Акціонерне товариство «Мотор-Січ»</a:t>
            </a:r>
          </a:p>
          <a:p>
            <a:pPr marL="571500" indent="-571500">
              <a:buFont typeface="Wingdings" panose="05000000000000000000" pitchFamily="2" charset="2"/>
              <a:buChar char="ü"/>
            </a:pPr>
            <a:r>
              <a:rPr lang="uk-UA" sz="3200" dirty="0"/>
              <a:t>ЗФ Концерну радіомовлення, радіозв’язку та телебачення</a:t>
            </a:r>
          </a:p>
        </p:txBody>
      </p:sp>
      <p:sp>
        <p:nvSpPr>
          <p:cNvPr id="14" name="Прямоугольник 13">
            <a:extLst>
              <a:ext uri="{FF2B5EF4-FFF2-40B4-BE49-F238E27FC236}">
                <a16:creationId xmlns:a16="http://schemas.microsoft.com/office/drawing/2014/main" id="{41D254A9-3DF2-43AC-B1A2-BFB4993BF16C}"/>
              </a:ext>
            </a:extLst>
          </p:cNvPr>
          <p:cNvSpPr/>
          <p:nvPr/>
        </p:nvSpPr>
        <p:spPr>
          <a:xfrm>
            <a:off x="14723604"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6" name="Прямоугольник 15">
            <a:extLst>
              <a:ext uri="{FF2B5EF4-FFF2-40B4-BE49-F238E27FC236}">
                <a16:creationId xmlns:a16="http://schemas.microsoft.com/office/drawing/2014/main" id="{78A1C95C-3DD9-4B0C-AEDB-F8F71C732BB9}"/>
              </a:ext>
            </a:extLst>
          </p:cNvPr>
          <p:cNvSpPr/>
          <p:nvPr/>
        </p:nvSpPr>
        <p:spPr>
          <a:xfrm>
            <a:off x="12115800"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7" name="Прямоугольник 16">
            <a:extLst>
              <a:ext uri="{FF2B5EF4-FFF2-40B4-BE49-F238E27FC236}">
                <a16:creationId xmlns:a16="http://schemas.microsoft.com/office/drawing/2014/main" id="{51549B3B-9A22-4B36-8AAE-7E8AA89E9159}"/>
              </a:ext>
            </a:extLst>
          </p:cNvPr>
          <p:cNvSpPr/>
          <p:nvPr/>
        </p:nvSpPr>
        <p:spPr>
          <a:xfrm>
            <a:off x="14723604"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pic>
        <p:nvPicPr>
          <p:cNvPr id="4" name="Рисунок 3">
            <a:extLst>
              <a:ext uri="{FF2B5EF4-FFF2-40B4-BE49-F238E27FC236}">
                <a16:creationId xmlns:a16="http://schemas.microsoft.com/office/drawing/2014/main" id="{E6682F7F-44C0-4052-9E12-F8097682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2801" y="2989336"/>
            <a:ext cx="2335199" cy="2061812"/>
          </a:xfrm>
          <a:prstGeom prst="rect">
            <a:avLst/>
          </a:prstGeom>
        </p:spPr>
      </p:pic>
      <p:pic>
        <p:nvPicPr>
          <p:cNvPr id="8" name="Рисунок 7">
            <a:extLst>
              <a:ext uri="{FF2B5EF4-FFF2-40B4-BE49-F238E27FC236}">
                <a16:creationId xmlns:a16="http://schemas.microsoft.com/office/drawing/2014/main" id="{58CC7FA3-83A0-45E8-AB5B-7AAC55903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3589" y="2989336"/>
            <a:ext cx="2362200" cy="2062103"/>
          </a:xfrm>
          <a:prstGeom prst="rect">
            <a:avLst/>
          </a:prstGeom>
        </p:spPr>
      </p:pic>
      <p:pic>
        <p:nvPicPr>
          <p:cNvPr id="11" name="Рисунок 10">
            <a:extLst>
              <a:ext uri="{FF2B5EF4-FFF2-40B4-BE49-F238E27FC236}">
                <a16:creationId xmlns:a16="http://schemas.microsoft.com/office/drawing/2014/main" id="{39624FF6-2124-48FA-95EE-71BB1E8CE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42801" y="5333048"/>
            <a:ext cx="2338594" cy="2062103"/>
          </a:xfrm>
          <a:prstGeom prst="rect">
            <a:avLst/>
          </a:prstGeom>
        </p:spPr>
      </p:pic>
      <p:pic>
        <p:nvPicPr>
          <p:cNvPr id="20" name="Рисунок 19">
            <a:extLst>
              <a:ext uri="{FF2B5EF4-FFF2-40B4-BE49-F238E27FC236}">
                <a16:creationId xmlns:a16="http://schemas.microsoft.com/office/drawing/2014/main" id="{6BBC3E25-BCDF-41BE-8CB9-5EFE0ED3B2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3605" y="5304112"/>
            <a:ext cx="2362200" cy="2049188"/>
          </a:xfrm>
          <a:prstGeom prst="rect">
            <a:avLst/>
          </a:prstGeom>
        </p:spPr>
      </p:pic>
      <p:sp>
        <p:nvSpPr>
          <p:cNvPr id="21" name="TextBox 20">
            <a:extLst>
              <a:ext uri="{FF2B5EF4-FFF2-40B4-BE49-F238E27FC236}">
                <a16:creationId xmlns:a16="http://schemas.microsoft.com/office/drawing/2014/main" id="{710CA9F2-1149-4D78-A1EA-59F795B14FDF}"/>
              </a:ext>
            </a:extLst>
          </p:cNvPr>
          <p:cNvSpPr txBox="1"/>
          <p:nvPr/>
        </p:nvSpPr>
        <p:spPr>
          <a:xfrm>
            <a:off x="4069928" y="9181494"/>
            <a:ext cx="9999204" cy="584775"/>
          </a:xfrm>
          <a:prstGeom prst="rect">
            <a:avLst/>
          </a:prstGeom>
          <a:noFill/>
        </p:spPr>
        <p:txBody>
          <a:bodyPr wrap="square" rtlCol="0">
            <a:spAutoFit/>
          </a:bodyPr>
          <a:lstStyle/>
          <a:p>
            <a:r>
              <a:rPr lang="en-US" sz="3200" dirty="0">
                <a:hlinkClick r:id="rId7"/>
              </a:rPr>
              <a:t>https://zp.edu.ua/kafedra-radiotehniki-ta-telekomunikaciy</a:t>
            </a:r>
            <a:endParaRPr lang="uk-UA" sz="3200" dirty="0"/>
          </a:p>
        </p:txBody>
      </p:sp>
    </p:spTree>
    <p:extLst>
      <p:ext uri="{BB962C8B-B14F-4D97-AF65-F5344CB8AC3E}">
        <p14:creationId xmlns:p14="http://schemas.microsoft.com/office/powerpoint/2010/main" val="402149242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799202" y="893560"/>
            <a:ext cx="14431398" cy="3046988"/>
          </a:xfrm>
          <a:prstGeom prst="rect">
            <a:avLst/>
          </a:prstGeom>
          <a:noFill/>
        </p:spPr>
        <p:txBody>
          <a:bodyPr wrap="square" rtlCol="0">
            <a:spAutoFit/>
          </a:bodyPr>
          <a:lstStyle/>
          <a:p>
            <a:r>
              <a:rPr lang="uk-UA" sz="4800" dirty="0">
                <a:solidFill>
                  <a:schemeClr val="bg1"/>
                </a:solidFill>
              </a:rPr>
              <a:t>172 – «Телекомунікації та радіотехніка»</a:t>
            </a:r>
            <a:br>
              <a:rPr lang="uk-UA" sz="4800" dirty="0">
                <a:solidFill>
                  <a:schemeClr val="bg1"/>
                </a:solidFill>
              </a:rPr>
            </a:br>
            <a:r>
              <a:rPr lang="uk-UA" sz="3600" dirty="0">
                <a:solidFill>
                  <a:schemeClr val="bg1"/>
                </a:solidFill>
              </a:rPr>
              <a:t>Освітня програма</a:t>
            </a:r>
            <a:r>
              <a:rPr lang="ru-RU" sz="3600" dirty="0">
                <a:solidFill>
                  <a:schemeClr val="bg1"/>
                </a:solidFill>
              </a:rPr>
              <a:t>:   </a:t>
            </a:r>
            <a:r>
              <a:rPr lang="uk-UA" sz="3600" dirty="0"/>
              <a:t>Інженерія та програмування в радіоелектроніці</a:t>
            </a:r>
            <a:endParaRPr lang="uk-UA" sz="3600" dirty="0">
              <a:solidFill>
                <a:schemeClr val="bg1"/>
              </a:solidFill>
            </a:endParaRPr>
          </a:p>
          <a:p>
            <a:r>
              <a:rPr lang="uk-UA" sz="3600" dirty="0">
                <a:solidFill>
                  <a:schemeClr val="bg1"/>
                </a:solidFill>
              </a:rPr>
              <a:t>Освітній рівень:       </a:t>
            </a:r>
            <a:r>
              <a:rPr lang="uk-UA" sz="3600" dirty="0"/>
              <a:t>Бакалавр</a:t>
            </a:r>
          </a:p>
          <a:p>
            <a:r>
              <a:rPr lang="uk-UA" sz="3600" dirty="0">
                <a:solidFill>
                  <a:schemeClr val="bg1"/>
                </a:solidFill>
              </a:rPr>
              <a:t>Випускова кафедра: </a:t>
            </a:r>
            <a:r>
              <a:rPr lang="uk-UA" sz="3600" spc="-100" dirty="0"/>
              <a:t>Радіотехніки та телекомунікації</a:t>
            </a:r>
          </a:p>
          <a:p>
            <a:endParaRPr lang="uk-UA" sz="3600" dirty="0">
              <a:solidFill>
                <a:schemeClr val="bg1"/>
              </a:solidFill>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840913" y="3681986"/>
            <a:ext cx="8738113" cy="2062103"/>
          </a:xfrm>
          <a:prstGeom prst="rect">
            <a:avLst/>
          </a:prstGeom>
          <a:noFill/>
        </p:spPr>
        <p:txBody>
          <a:bodyPr wrap="square" rtlCol="0">
            <a:spAutoFit/>
          </a:bodyPr>
          <a:lstStyle/>
          <a:p>
            <a:r>
              <a:rPr lang="uk-UA" sz="3200" b="1" dirty="0"/>
              <a:t>Інформація про напрями освітньої програми:</a:t>
            </a:r>
          </a:p>
          <a:p>
            <a:pPr marL="571500" indent="-571500">
              <a:buFont typeface="Wingdings" panose="05000000000000000000" pitchFamily="2" charset="2"/>
              <a:buChar char="ü"/>
            </a:pPr>
            <a:r>
              <a:rPr lang="uk-UA" sz="3200" dirty="0"/>
              <a:t>Аналогова та цифрова схемотехніка</a:t>
            </a:r>
          </a:p>
          <a:p>
            <a:pPr marL="571500" indent="-571500">
              <a:buFont typeface="Wingdings" panose="05000000000000000000" pitchFamily="2" charset="2"/>
              <a:buChar char="ü"/>
            </a:pPr>
            <a:r>
              <a:rPr lang="uk-UA" sz="3200" dirty="0"/>
              <a:t>Програмування цифрових пристроїв</a:t>
            </a:r>
          </a:p>
          <a:p>
            <a:pPr marL="571500" indent="-571500">
              <a:buFont typeface="Wingdings" panose="05000000000000000000" pitchFamily="2" charset="2"/>
              <a:buChar char="ü"/>
            </a:pPr>
            <a:r>
              <a:rPr lang="uk-UA" sz="3200" dirty="0"/>
              <a:t>Розробка радіотехнічних систем</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6" name="Прямоугольник 5">
            <a:extLst>
              <a:ext uri="{FF2B5EF4-FFF2-40B4-BE49-F238E27FC236}">
                <a16:creationId xmlns:a16="http://schemas.microsoft.com/office/drawing/2014/main" id="{535CB371-7F1C-439F-B6E4-3F4E687ED88D}"/>
              </a:ext>
            </a:extLst>
          </p:cNvPr>
          <p:cNvSpPr/>
          <p:nvPr/>
        </p:nvSpPr>
        <p:spPr>
          <a:xfrm>
            <a:off x="12115800"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2" name="TextBox 11">
            <a:extLst>
              <a:ext uri="{FF2B5EF4-FFF2-40B4-BE49-F238E27FC236}">
                <a16:creationId xmlns:a16="http://schemas.microsoft.com/office/drawing/2014/main" id="{BB97A3DA-CEB4-4CE7-927C-5BCB04F0F923}"/>
              </a:ext>
            </a:extLst>
          </p:cNvPr>
          <p:cNvSpPr txBox="1"/>
          <p:nvPr/>
        </p:nvSpPr>
        <p:spPr>
          <a:xfrm>
            <a:off x="1816456" y="5976273"/>
            <a:ext cx="12432943" cy="2062103"/>
          </a:xfrm>
          <a:prstGeom prst="rect">
            <a:avLst/>
          </a:prstGeom>
          <a:noFill/>
        </p:spPr>
        <p:txBody>
          <a:bodyPr wrap="square" rtlCol="0">
            <a:spAutoFit/>
          </a:bodyPr>
          <a:lstStyle/>
          <a:p>
            <a:r>
              <a:rPr lang="uk-UA" sz="3200" b="1" dirty="0"/>
              <a:t>Підприємства-партнери</a:t>
            </a:r>
            <a:r>
              <a:rPr lang="uk-UA" sz="3200" dirty="0"/>
              <a:t>:</a:t>
            </a:r>
          </a:p>
          <a:p>
            <a:pPr marL="571500" indent="-571500">
              <a:buFont typeface="Wingdings" panose="05000000000000000000" pitchFamily="2" charset="2"/>
              <a:buChar char="ü"/>
            </a:pPr>
            <a:r>
              <a:rPr lang="uk-UA" sz="3200" dirty="0"/>
              <a:t>Науково-виробниче підприємство «</a:t>
            </a:r>
            <a:r>
              <a:rPr lang="uk-UA" sz="3200" dirty="0" err="1"/>
              <a:t>Хартрон-Юком</a:t>
            </a:r>
            <a:r>
              <a:rPr lang="uk-UA" sz="3200" dirty="0"/>
              <a:t>»</a:t>
            </a:r>
          </a:p>
          <a:p>
            <a:pPr marL="571500" indent="-571500">
              <a:buFont typeface="Wingdings" panose="05000000000000000000" pitchFamily="2" charset="2"/>
              <a:buChar char="ü"/>
            </a:pPr>
            <a:r>
              <a:rPr lang="uk-UA" sz="3200" dirty="0"/>
              <a:t>Науково-виробничий комплекс «Іскра»</a:t>
            </a:r>
          </a:p>
          <a:p>
            <a:pPr marL="571500" indent="-571500">
              <a:buFont typeface="Wingdings" panose="05000000000000000000" pitchFamily="2" charset="2"/>
              <a:buChar char="ü"/>
            </a:pPr>
            <a:r>
              <a:rPr lang="uk-UA" sz="3200" dirty="0"/>
              <a:t>Запорізьке машинобудівне конструкторське бюро «Прогрес»</a:t>
            </a:r>
          </a:p>
        </p:txBody>
      </p:sp>
      <p:sp>
        <p:nvSpPr>
          <p:cNvPr id="14" name="Прямоугольник 13">
            <a:extLst>
              <a:ext uri="{FF2B5EF4-FFF2-40B4-BE49-F238E27FC236}">
                <a16:creationId xmlns:a16="http://schemas.microsoft.com/office/drawing/2014/main" id="{41D254A9-3DF2-43AC-B1A2-BFB4993BF16C}"/>
              </a:ext>
            </a:extLst>
          </p:cNvPr>
          <p:cNvSpPr/>
          <p:nvPr/>
        </p:nvSpPr>
        <p:spPr>
          <a:xfrm>
            <a:off x="14723604"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6" name="Прямоугольник 15">
            <a:extLst>
              <a:ext uri="{FF2B5EF4-FFF2-40B4-BE49-F238E27FC236}">
                <a16:creationId xmlns:a16="http://schemas.microsoft.com/office/drawing/2014/main" id="{78A1C95C-3DD9-4B0C-AEDB-F8F71C732BB9}"/>
              </a:ext>
            </a:extLst>
          </p:cNvPr>
          <p:cNvSpPr/>
          <p:nvPr/>
        </p:nvSpPr>
        <p:spPr>
          <a:xfrm>
            <a:off x="12115800"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7" name="Прямоугольник 16">
            <a:extLst>
              <a:ext uri="{FF2B5EF4-FFF2-40B4-BE49-F238E27FC236}">
                <a16:creationId xmlns:a16="http://schemas.microsoft.com/office/drawing/2014/main" id="{51549B3B-9A22-4B36-8AAE-7E8AA89E9159}"/>
              </a:ext>
            </a:extLst>
          </p:cNvPr>
          <p:cNvSpPr/>
          <p:nvPr/>
        </p:nvSpPr>
        <p:spPr>
          <a:xfrm>
            <a:off x="14723604"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27" name="TextBox 26">
            <a:extLst>
              <a:ext uri="{FF2B5EF4-FFF2-40B4-BE49-F238E27FC236}">
                <a16:creationId xmlns:a16="http://schemas.microsoft.com/office/drawing/2014/main" id="{D582939E-CFB3-4B44-BBBC-8C000D523E55}"/>
              </a:ext>
            </a:extLst>
          </p:cNvPr>
          <p:cNvSpPr txBox="1"/>
          <p:nvPr/>
        </p:nvSpPr>
        <p:spPr>
          <a:xfrm>
            <a:off x="4343400" y="8978759"/>
            <a:ext cx="11333638" cy="584775"/>
          </a:xfrm>
          <a:prstGeom prst="rect">
            <a:avLst/>
          </a:prstGeom>
          <a:noFill/>
        </p:spPr>
        <p:txBody>
          <a:bodyPr wrap="square" rtlCol="0">
            <a:spAutoFit/>
          </a:bodyPr>
          <a:lstStyle/>
          <a:p>
            <a:r>
              <a:rPr lang="en-US" sz="3200" dirty="0">
                <a:hlinkClick r:id="rId3"/>
              </a:rPr>
              <a:t>https://zp.edu.ua/kafedra-radiotehniki-ta-telekomunikaciy</a:t>
            </a:r>
            <a:endParaRPr lang="uk-UA" sz="3200" dirty="0"/>
          </a:p>
        </p:txBody>
      </p:sp>
      <p:pic>
        <p:nvPicPr>
          <p:cNvPr id="13" name="Рисунок 12">
            <a:extLst>
              <a:ext uri="{FF2B5EF4-FFF2-40B4-BE49-F238E27FC236}">
                <a16:creationId xmlns:a16="http://schemas.microsoft.com/office/drawing/2014/main" id="{658A0973-013A-4922-87E1-270278E49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1654" y="2987784"/>
            <a:ext cx="2430990" cy="2042346"/>
          </a:xfrm>
          <a:prstGeom prst="rect">
            <a:avLst/>
          </a:prstGeom>
        </p:spPr>
      </p:pic>
      <p:pic>
        <p:nvPicPr>
          <p:cNvPr id="23" name="Рисунок 22">
            <a:extLst>
              <a:ext uri="{FF2B5EF4-FFF2-40B4-BE49-F238E27FC236}">
                <a16:creationId xmlns:a16="http://schemas.microsoft.com/office/drawing/2014/main" id="{7C6F678A-DE87-40A6-8FA5-A26DA5215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2996509"/>
            <a:ext cx="2360250" cy="2033014"/>
          </a:xfrm>
          <a:prstGeom prst="rect">
            <a:avLst/>
          </a:prstGeom>
        </p:spPr>
      </p:pic>
      <p:pic>
        <p:nvPicPr>
          <p:cNvPr id="28" name="Рисунок 27">
            <a:extLst>
              <a:ext uri="{FF2B5EF4-FFF2-40B4-BE49-F238E27FC236}">
                <a16:creationId xmlns:a16="http://schemas.microsoft.com/office/drawing/2014/main" id="{2C67AF97-4F04-46F8-A7AD-B2DEB5308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15800" y="5307084"/>
            <a:ext cx="2360250" cy="2046216"/>
          </a:xfrm>
          <a:prstGeom prst="rect">
            <a:avLst/>
          </a:prstGeom>
        </p:spPr>
      </p:pic>
      <p:pic>
        <p:nvPicPr>
          <p:cNvPr id="30" name="Рисунок 29">
            <a:extLst>
              <a:ext uri="{FF2B5EF4-FFF2-40B4-BE49-F238E27FC236}">
                <a16:creationId xmlns:a16="http://schemas.microsoft.com/office/drawing/2014/main" id="{1A670971-BBED-4B58-ACC7-36251D48EB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21654" y="5314803"/>
            <a:ext cx="2430990" cy="2062103"/>
          </a:xfrm>
          <a:prstGeom prst="rect">
            <a:avLst/>
          </a:prstGeom>
        </p:spPr>
      </p:pic>
    </p:spTree>
    <p:extLst>
      <p:ext uri="{BB962C8B-B14F-4D97-AF65-F5344CB8AC3E}">
        <p14:creationId xmlns:p14="http://schemas.microsoft.com/office/powerpoint/2010/main" val="3282467717"/>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799202" y="893560"/>
            <a:ext cx="14431398" cy="3046988"/>
          </a:xfrm>
          <a:prstGeom prst="rect">
            <a:avLst/>
          </a:prstGeom>
          <a:noFill/>
        </p:spPr>
        <p:txBody>
          <a:bodyPr wrap="square" rtlCol="0">
            <a:spAutoFit/>
          </a:bodyPr>
          <a:lstStyle/>
          <a:p>
            <a:r>
              <a:rPr lang="uk-UA" sz="4800" dirty="0">
                <a:solidFill>
                  <a:schemeClr val="bg1"/>
                </a:solidFill>
              </a:rPr>
              <a:t>172 – «Телекомунікації та радіотехніка»</a:t>
            </a:r>
            <a:br>
              <a:rPr lang="uk-UA" sz="4800" dirty="0">
                <a:solidFill>
                  <a:schemeClr val="bg1"/>
                </a:solidFill>
              </a:rPr>
            </a:br>
            <a:r>
              <a:rPr lang="uk-UA" sz="3600" dirty="0">
                <a:solidFill>
                  <a:schemeClr val="bg1"/>
                </a:solidFill>
              </a:rPr>
              <a:t>Освітня програма</a:t>
            </a:r>
            <a:r>
              <a:rPr lang="ru-RU" sz="3600" dirty="0">
                <a:solidFill>
                  <a:schemeClr val="bg1"/>
                </a:solidFill>
              </a:rPr>
              <a:t>:   </a:t>
            </a:r>
            <a:r>
              <a:rPr lang="uk-UA" sz="3600" dirty="0" err="1"/>
              <a:t>Телемедичні</a:t>
            </a:r>
            <a:r>
              <a:rPr lang="uk-UA" sz="3600" dirty="0"/>
              <a:t> та біомедичні системи </a:t>
            </a:r>
            <a:endParaRPr lang="uk-UA" sz="3600" dirty="0">
              <a:solidFill>
                <a:schemeClr val="bg1"/>
              </a:solidFill>
            </a:endParaRPr>
          </a:p>
          <a:p>
            <a:r>
              <a:rPr lang="uk-UA" sz="3600" dirty="0">
                <a:solidFill>
                  <a:schemeClr val="bg1"/>
                </a:solidFill>
              </a:rPr>
              <a:t>Освітній рівень:       </a:t>
            </a:r>
            <a:r>
              <a:rPr lang="uk-UA" sz="3600" dirty="0"/>
              <a:t>Магістр</a:t>
            </a:r>
          </a:p>
          <a:p>
            <a:r>
              <a:rPr lang="uk-UA" sz="3600" dirty="0">
                <a:solidFill>
                  <a:schemeClr val="bg1"/>
                </a:solidFill>
              </a:rPr>
              <a:t>Випускова кафедра: </a:t>
            </a:r>
            <a:r>
              <a:rPr lang="uk-UA" sz="3600" spc="-100" dirty="0"/>
              <a:t>Радіотехніки та телекомунікації</a:t>
            </a:r>
          </a:p>
          <a:p>
            <a:endParaRPr lang="uk-UA" sz="3600" dirty="0">
              <a:solidFill>
                <a:schemeClr val="bg1"/>
              </a:solidFill>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840913" y="3681986"/>
            <a:ext cx="10029283" cy="2062103"/>
          </a:xfrm>
          <a:prstGeom prst="rect">
            <a:avLst/>
          </a:prstGeom>
          <a:noFill/>
        </p:spPr>
        <p:txBody>
          <a:bodyPr wrap="square" rtlCol="0">
            <a:spAutoFit/>
          </a:bodyPr>
          <a:lstStyle/>
          <a:p>
            <a:r>
              <a:rPr lang="uk-UA" sz="3200" b="1" dirty="0"/>
              <a:t>Інформація про напрями освітньої програми:</a:t>
            </a:r>
          </a:p>
          <a:p>
            <a:pPr marL="571500" indent="-571500">
              <a:buFont typeface="Wingdings" panose="05000000000000000000" pitchFamily="2" charset="2"/>
              <a:buChar char="ü"/>
            </a:pPr>
            <a:r>
              <a:rPr lang="uk-UA" sz="3200" dirty="0"/>
              <a:t>Біомедичні сигнали, обробка сигналів</a:t>
            </a:r>
          </a:p>
          <a:p>
            <a:pPr marL="571500" indent="-571500">
              <a:buFont typeface="Wingdings" panose="05000000000000000000" pitchFamily="2" charset="2"/>
              <a:buChar char="ü"/>
            </a:pPr>
            <a:r>
              <a:rPr lang="uk-UA" sz="3200" dirty="0"/>
              <a:t>САПР біомедичних апаратів та конструкцій</a:t>
            </a:r>
          </a:p>
          <a:p>
            <a:pPr marL="571500" indent="-571500">
              <a:buFont typeface="Wingdings" panose="05000000000000000000" pitchFamily="2" charset="2"/>
              <a:buChar char="ü"/>
            </a:pPr>
            <a:r>
              <a:rPr lang="uk-UA" sz="3200" dirty="0"/>
              <a:t>Діагностичні та терапевтичні апарати та системи</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6" name="Прямоугольник 5">
            <a:extLst>
              <a:ext uri="{FF2B5EF4-FFF2-40B4-BE49-F238E27FC236}">
                <a16:creationId xmlns:a16="http://schemas.microsoft.com/office/drawing/2014/main" id="{535CB371-7F1C-439F-B6E4-3F4E687ED88D}"/>
              </a:ext>
            </a:extLst>
          </p:cNvPr>
          <p:cNvSpPr/>
          <p:nvPr/>
        </p:nvSpPr>
        <p:spPr>
          <a:xfrm>
            <a:off x="12115800"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2" name="TextBox 11">
            <a:extLst>
              <a:ext uri="{FF2B5EF4-FFF2-40B4-BE49-F238E27FC236}">
                <a16:creationId xmlns:a16="http://schemas.microsoft.com/office/drawing/2014/main" id="{BB97A3DA-CEB4-4CE7-927C-5BCB04F0F923}"/>
              </a:ext>
            </a:extLst>
          </p:cNvPr>
          <p:cNvSpPr txBox="1"/>
          <p:nvPr/>
        </p:nvSpPr>
        <p:spPr>
          <a:xfrm>
            <a:off x="1816457" y="5976273"/>
            <a:ext cx="9537344" cy="2062103"/>
          </a:xfrm>
          <a:prstGeom prst="rect">
            <a:avLst/>
          </a:prstGeom>
          <a:noFill/>
        </p:spPr>
        <p:txBody>
          <a:bodyPr wrap="square" rtlCol="0">
            <a:spAutoFit/>
          </a:bodyPr>
          <a:lstStyle/>
          <a:p>
            <a:r>
              <a:rPr lang="uk-UA" sz="3200" b="1" dirty="0"/>
              <a:t>Підприємства-партнери:</a:t>
            </a:r>
          </a:p>
          <a:p>
            <a:pPr marL="571500" indent="-571500">
              <a:buFont typeface="Wingdings" panose="05000000000000000000" pitchFamily="2" charset="2"/>
              <a:buChar char="ü"/>
            </a:pPr>
            <a:r>
              <a:rPr lang="uk-UA" sz="3200" dirty="0"/>
              <a:t>Виробники медичного обладнання</a:t>
            </a:r>
          </a:p>
          <a:p>
            <a:pPr marL="571500" indent="-571500">
              <a:buFont typeface="Wingdings" panose="05000000000000000000" pitchFamily="2" charset="2"/>
              <a:buChar char="ü"/>
            </a:pPr>
            <a:r>
              <a:rPr lang="uk-UA" sz="3200" dirty="0" err="1"/>
              <a:t>Телемедичні</a:t>
            </a:r>
            <a:r>
              <a:rPr lang="uk-UA" sz="3200" dirty="0"/>
              <a:t> центри</a:t>
            </a:r>
          </a:p>
          <a:p>
            <a:pPr marL="571500" indent="-571500">
              <a:buFont typeface="Wingdings" panose="05000000000000000000" pitchFamily="2" charset="2"/>
              <a:buChar char="ü"/>
            </a:pPr>
            <a:r>
              <a:rPr lang="uk-UA" sz="3200" dirty="0"/>
              <a:t>IT компанії в медичній сфері</a:t>
            </a:r>
          </a:p>
        </p:txBody>
      </p:sp>
      <p:sp>
        <p:nvSpPr>
          <p:cNvPr id="14" name="Прямоугольник 13">
            <a:extLst>
              <a:ext uri="{FF2B5EF4-FFF2-40B4-BE49-F238E27FC236}">
                <a16:creationId xmlns:a16="http://schemas.microsoft.com/office/drawing/2014/main" id="{41D254A9-3DF2-43AC-B1A2-BFB4993BF16C}"/>
              </a:ext>
            </a:extLst>
          </p:cNvPr>
          <p:cNvSpPr/>
          <p:nvPr/>
        </p:nvSpPr>
        <p:spPr>
          <a:xfrm>
            <a:off x="14723604" y="2967420"/>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6" name="Прямоугольник 15">
            <a:extLst>
              <a:ext uri="{FF2B5EF4-FFF2-40B4-BE49-F238E27FC236}">
                <a16:creationId xmlns:a16="http://schemas.microsoft.com/office/drawing/2014/main" id="{78A1C95C-3DD9-4B0C-AEDB-F8F71C732BB9}"/>
              </a:ext>
            </a:extLst>
          </p:cNvPr>
          <p:cNvSpPr/>
          <p:nvPr/>
        </p:nvSpPr>
        <p:spPr>
          <a:xfrm>
            <a:off x="12115800"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17" name="Прямоугольник 16">
            <a:extLst>
              <a:ext uri="{FF2B5EF4-FFF2-40B4-BE49-F238E27FC236}">
                <a16:creationId xmlns:a16="http://schemas.microsoft.com/office/drawing/2014/main" id="{51549B3B-9A22-4B36-8AAE-7E8AA89E9159}"/>
              </a:ext>
            </a:extLst>
          </p:cNvPr>
          <p:cNvSpPr/>
          <p:nvPr/>
        </p:nvSpPr>
        <p:spPr>
          <a:xfrm>
            <a:off x="14723604" y="5291197"/>
            <a:ext cx="2362200" cy="206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1-4 рисунка за темою</a:t>
            </a:r>
          </a:p>
        </p:txBody>
      </p:sp>
      <p:sp>
        <p:nvSpPr>
          <p:cNvPr id="27" name="TextBox 26">
            <a:extLst>
              <a:ext uri="{FF2B5EF4-FFF2-40B4-BE49-F238E27FC236}">
                <a16:creationId xmlns:a16="http://schemas.microsoft.com/office/drawing/2014/main" id="{D582939E-CFB3-4B44-BBBC-8C000D523E55}"/>
              </a:ext>
            </a:extLst>
          </p:cNvPr>
          <p:cNvSpPr txBox="1"/>
          <p:nvPr/>
        </p:nvSpPr>
        <p:spPr>
          <a:xfrm>
            <a:off x="4380565" y="9096637"/>
            <a:ext cx="10114438" cy="584775"/>
          </a:xfrm>
          <a:prstGeom prst="rect">
            <a:avLst/>
          </a:prstGeom>
          <a:noFill/>
        </p:spPr>
        <p:txBody>
          <a:bodyPr wrap="square" rtlCol="0">
            <a:spAutoFit/>
          </a:bodyPr>
          <a:lstStyle/>
          <a:p>
            <a:r>
              <a:rPr lang="en-US" sz="3200" dirty="0">
                <a:hlinkClick r:id="rId3"/>
              </a:rPr>
              <a:t>https://zp.edu.ua/kafedra-radiotehniki-ta-telekomunikaciy</a:t>
            </a:r>
            <a:endParaRPr lang="uk-UA" sz="3200" dirty="0"/>
          </a:p>
        </p:txBody>
      </p:sp>
      <p:pic>
        <p:nvPicPr>
          <p:cNvPr id="4" name="Рисунок 3">
            <a:extLst>
              <a:ext uri="{FF2B5EF4-FFF2-40B4-BE49-F238E27FC236}">
                <a16:creationId xmlns:a16="http://schemas.microsoft.com/office/drawing/2014/main" id="{BDBDD8E9-7EC2-4163-A63D-81AD7362F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3604" y="5291196"/>
            <a:ext cx="2399523" cy="2062103"/>
          </a:xfrm>
          <a:prstGeom prst="rect">
            <a:avLst/>
          </a:prstGeom>
        </p:spPr>
      </p:pic>
      <p:pic>
        <p:nvPicPr>
          <p:cNvPr id="8" name="Рисунок 7">
            <a:extLst>
              <a:ext uri="{FF2B5EF4-FFF2-40B4-BE49-F238E27FC236}">
                <a16:creationId xmlns:a16="http://schemas.microsoft.com/office/drawing/2014/main" id="{30C53FF4-128B-4B5F-8FDE-BCDA544A7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5291196"/>
            <a:ext cx="2379203" cy="2062104"/>
          </a:xfrm>
          <a:prstGeom prst="rect">
            <a:avLst/>
          </a:prstGeom>
        </p:spPr>
      </p:pic>
      <p:pic>
        <p:nvPicPr>
          <p:cNvPr id="11" name="Рисунок 10">
            <a:extLst>
              <a:ext uri="{FF2B5EF4-FFF2-40B4-BE49-F238E27FC236}">
                <a16:creationId xmlns:a16="http://schemas.microsoft.com/office/drawing/2014/main" id="{83CD28AA-F33E-4D65-BE97-8640234F62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15801" y="2967419"/>
            <a:ext cx="2380228" cy="2062101"/>
          </a:xfrm>
          <a:prstGeom prst="rect">
            <a:avLst/>
          </a:prstGeom>
        </p:spPr>
      </p:pic>
      <p:pic>
        <p:nvPicPr>
          <p:cNvPr id="20" name="Рисунок 19">
            <a:extLst>
              <a:ext uri="{FF2B5EF4-FFF2-40B4-BE49-F238E27FC236}">
                <a16:creationId xmlns:a16="http://schemas.microsoft.com/office/drawing/2014/main" id="{7CB6CC8D-8D0E-4031-8259-708255309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23604" y="2967420"/>
            <a:ext cx="2380228" cy="2068129"/>
          </a:xfrm>
          <a:prstGeom prst="rect">
            <a:avLst/>
          </a:prstGeom>
        </p:spPr>
      </p:pic>
    </p:spTree>
    <p:extLst>
      <p:ext uri="{BB962C8B-B14F-4D97-AF65-F5344CB8AC3E}">
        <p14:creationId xmlns:p14="http://schemas.microsoft.com/office/powerpoint/2010/main" val="192123662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929887" y="8963501"/>
            <a:ext cx="4280083" cy="294799"/>
          </a:xfrm>
          <a:prstGeom prst="rect">
            <a:avLst/>
          </a:prstGeom>
        </p:spPr>
        <p:txBody>
          <a:bodyPr lIns="0" tIns="0" rIns="0" bIns="0" rtlCol="0" anchor="t">
            <a:spAutoFit/>
          </a:bodyPr>
          <a:lstStyle/>
          <a:p>
            <a:pPr>
              <a:lnSpc>
                <a:spcPts val="2550"/>
              </a:lnSpc>
            </a:pPr>
            <a:endParaRPr/>
          </a:p>
        </p:txBody>
      </p:sp>
      <p:sp>
        <p:nvSpPr>
          <p:cNvPr id="3" name="TextBox 2">
            <a:extLst>
              <a:ext uri="{FF2B5EF4-FFF2-40B4-BE49-F238E27FC236}">
                <a16:creationId xmlns:a16="http://schemas.microsoft.com/office/drawing/2014/main" id="{CFC3CC68-C80D-4B51-B4A7-0B82BFDB2738}"/>
              </a:ext>
            </a:extLst>
          </p:cNvPr>
          <p:cNvSpPr txBox="1"/>
          <p:nvPr/>
        </p:nvSpPr>
        <p:spPr>
          <a:xfrm>
            <a:off x="1803143" y="863057"/>
            <a:ext cx="128016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a:ln>
                  <a:noFill/>
                </a:ln>
                <a:solidFill>
                  <a:prstClr val="black"/>
                </a:solidFill>
                <a:effectLst/>
                <a:uLnTx/>
                <a:uFillTx/>
                <a:ea typeface="+mn-ea"/>
                <a:cs typeface="+mn-cs"/>
              </a:rPr>
              <a:t>Кафедра </a:t>
            </a:r>
            <a:r>
              <a:rPr lang="ru-RU" sz="4400" b="1" dirty="0">
                <a:solidFill>
                  <a:prstClr val="black"/>
                </a:solidFill>
              </a:rPr>
              <a:t>м</a:t>
            </a:r>
            <a:r>
              <a:rPr kumimoji="0" lang="ru-RU" sz="4400" b="1" i="0" u="none" strike="noStrike" kern="1200" cap="none" spc="0" normalizeH="0" baseline="0" noProof="0" dirty="0" err="1">
                <a:ln>
                  <a:noFill/>
                </a:ln>
                <a:solidFill>
                  <a:prstClr val="black"/>
                </a:solidFill>
                <a:effectLst/>
                <a:uLnTx/>
                <a:uFillTx/>
                <a:ea typeface="+mn-ea"/>
                <a:cs typeface="+mn-cs"/>
              </a:rPr>
              <a:t>ікро</a:t>
            </a:r>
            <a:r>
              <a:rPr kumimoji="0" lang="ru-RU" sz="4400" b="1" i="0" u="none" strike="noStrike" kern="1200" cap="none" spc="0" normalizeH="0" baseline="0" noProof="0" dirty="0">
                <a:ln>
                  <a:noFill/>
                </a:ln>
                <a:solidFill>
                  <a:prstClr val="black"/>
                </a:solidFill>
                <a:effectLst/>
                <a:uLnTx/>
                <a:uFillTx/>
                <a:ea typeface="+mn-ea"/>
                <a:cs typeface="+mn-cs"/>
              </a:rPr>
              <a:t>- та </a:t>
            </a:r>
            <a:r>
              <a:rPr kumimoji="0" lang="ru-RU" sz="4400" b="1" i="0" u="none" strike="noStrike" kern="1200" cap="none" spc="0" normalizeH="0" baseline="0" noProof="0" dirty="0" err="1">
                <a:ln>
                  <a:noFill/>
                </a:ln>
                <a:solidFill>
                  <a:prstClr val="black"/>
                </a:solidFill>
                <a:effectLst/>
                <a:uLnTx/>
                <a:uFillTx/>
                <a:ea typeface="+mn-ea"/>
                <a:cs typeface="+mn-cs"/>
              </a:rPr>
              <a:t>наноелектроніки</a:t>
            </a:r>
            <a:endParaRPr kumimoji="0" lang="ru-RU" sz="4400" b="1"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B38F71C1-6EC0-47AD-899C-6C2F68FA5009}"/>
              </a:ext>
            </a:extLst>
          </p:cNvPr>
          <p:cNvSpPr txBox="1"/>
          <p:nvPr/>
        </p:nvSpPr>
        <p:spPr>
          <a:xfrm>
            <a:off x="1676400" y="6755827"/>
            <a:ext cx="8890256" cy="2062103"/>
          </a:xfrm>
          <a:prstGeom prst="rect">
            <a:avLst/>
          </a:prstGeom>
          <a:noFill/>
        </p:spPr>
        <p:txBody>
          <a:bodyPr wrap="square" rtlCol="0">
            <a:spAutoFit/>
          </a:bodyPr>
          <a:lstStyle/>
          <a:p>
            <a:r>
              <a:rPr lang="uk-UA" sz="3200" b="1" dirty="0"/>
              <a:t>Перелік освітніх програм:</a:t>
            </a:r>
          </a:p>
          <a:p>
            <a:pPr marL="571500" indent="-571500">
              <a:buFont typeface="Wingdings" panose="05000000000000000000" pitchFamily="2" charset="2"/>
              <a:buChar char="ü"/>
            </a:pPr>
            <a:r>
              <a:rPr lang="uk-UA" sz="3200" dirty="0"/>
              <a:t>Якість, стандартизація та сертифікація</a:t>
            </a:r>
          </a:p>
          <a:p>
            <a:pPr marL="571500" indent="-571500">
              <a:buFont typeface="Wingdings" panose="05000000000000000000" pitchFamily="2" charset="2"/>
              <a:buChar char="ü"/>
            </a:pPr>
            <a:r>
              <a:rPr lang="uk-UA" sz="3200" dirty="0"/>
              <a:t>Інформаційні</a:t>
            </a:r>
            <a:r>
              <a:rPr lang="ru-RU" sz="3200" dirty="0"/>
              <a:t> </a:t>
            </a:r>
            <a:r>
              <a:rPr lang="uk-UA" sz="3200" dirty="0"/>
              <a:t>системи</a:t>
            </a:r>
            <a:r>
              <a:rPr lang="ru-RU" sz="3200" dirty="0"/>
              <a:t> </a:t>
            </a:r>
            <a:r>
              <a:rPr lang="uk-UA" sz="3200" dirty="0"/>
              <a:t>моніторингу</a:t>
            </a:r>
            <a:r>
              <a:rPr lang="ru-RU" sz="3200" dirty="0"/>
              <a:t> і контролю</a:t>
            </a:r>
            <a:endParaRPr lang="uk-UA" sz="3200" dirty="0"/>
          </a:p>
          <a:p>
            <a:pPr marL="571500" indent="-571500">
              <a:buFont typeface="Wingdings" panose="05000000000000000000" pitchFamily="2" charset="2"/>
              <a:buChar char="ü"/>
            </a:pPr>
            <a:r>
              <a:rPr lang="uk-UA" sz="3200" dirty="0"/>
              <a:t>Мікро-</a:t>
            </a:r>
            <a:r>
              <a:rPr lang="ru-RU" sz="3200" dirty="0"/>
              <a:t> та </a:t>
            </a:r>
            <a:r>
              <a:rPr lang="uk-UA" sz="3200" dirty="0" err="1"/>
              <a:t>наносистемні</a:t>
            </a:r>
            <a:r>
              <a:rPr lang="ru-RU" sz="3200" dirty="0"/>
              <a:t> </a:t>
            </a:r>
            <a:r>
              <a:rPr lang="uk-UA" sz="3200" dirty="0"/>
              <a:t>прилади</a:t>
            </a:r>
            <a:r>
              <a:rPr lang="ru-RU" sz="3200" dirty="0"/>
              <a:t> і </a:t>
            </a:r>
            <a:r>
              <a:rPr lang="uk-UA" sz="3200" dirty="0"/>
              <a:t>пристрої</a:t>
            </a:r>
          </a:p>
        </p:txBody>
      </p:sp>
      <p:pic>
        <p:nvPicPr>
          <p:cNvPr id="10" name="Picture 5">
            <a:extLst>
              <a:ext uri="{FF2B5EF4-FFF2-40B4-BE49-F238E27FC236}">
                <a16:creationId xmlns:a16="http://schemas.microsoft.com/office/drawing/2014/main" id="{405C0EA0-4333-463C-8374-B1941B21F55A}"/>
              </a:ext>
            </a:extLst>
          </p:cNvPr>
          <p:cNvPicPr>
            <a:picLocks noChangeAspect="1"/>
          </p:cNvPicPr>
          <p:nvPr/>
        </p:nvPicPr>
        <p:blipFill>
          <a:blip r:embed="rId2"/>
          <a:srcRect/>
          <a:stretch>
            <a:fillRect/>
          </a:stretch>
        </p:blipFill>
        <p:spPr>
          <a:xfrm>
            <a:off x="12268200" y="723466"/>
            <a:ext cx="5686714" cy="1338747"/>
          </a:xfrm>
          <a:prstGeom prst="rect">
            <a:avLst/>
          </a:prstGeom>
        </p:spPr>
      </p:pic>
      <p:sp>
        <p:nvSpPr>
          <p:cNvPr id="12" name="TextBox 11">
            <a:extLst>
              <a:ext uri="{FF2B5EF4-FFF2-40B4-BE49-F238E27FC236}">
                <a16:creationId xmlns:a16="http://schemas.microsoft.com/office/drawing/2014/main" id="{BB97A3DA-CEB4-4CE7-927C-5BCB04F0F923}"/>
              </a:ext>
            </a:extLst>
          </p:cNvPr>
          <p:cNvSpPr txBox="1"/>
          <p:nvPr/>
        </p:nvSpPr>
        <p:spPr>
          <a:xfrm>
            <a:off x="1676400" y="1634836"/>
            <a:ext cx="9670566" cy="5016758"/>
          </a:xfrm>
          <a:prstGeom prst="rect">
            <a:avLst/>
          </a:prstGeom>
          <a:noFill/>
        </p:spPr>
        <p:txBody>
          <a:bodyPr wrap="square" rtlCol="0">
            <a:spAutoFit/>
          </a:bodyPr>
          <a:lstStyle/>
          <a:p>
            <a:pPr algn="just"/>
            <a:r>
              <a:rPr lang="uk-UA" sz="3200" dirty="0"/>
              <a:t>	Підготовка інженерів за спеціальністю “Мікроелектроніка і напівпровідникові прилади” почалась у 1966 році, коли новостворена кафедра увійшла до складу факультету електронної техніки. </a:t>
            </a:r>
          </a:p>
          <a:p>
            <a:pPr algn="just"/>
            <a:r>
              <a:rPr lang="uk-UA" sz="3200" dirty="0"/>
              <a:t>Збільшення швидкодії, рівня інтеграції і розширення функціональних можливостей в електроніці, оптиці, робототехніці, матеріалознавстві, інформатиці й інших областях науки і техніки можливе на базі нанотехнології – науки про керування процесами на рівні атомів і молекул-кластерів різної форми.</a:t>
            </a:r>
          </a:p>
        </p:txBody>
      </p:sp>
      <p:sp>
        <p:nvSpPr>
          <p:cNvPr id="19" name="TextBox 18">
            <a:extLst>
              <a:ext uri="{FF2B5EF4-FFF2-40B4-BE49-F238E27FC236}">
                <a16:creationId xmlns:a16="http://schemas.microsoft.com/office/drawing/2014/main" id="{10CBBA72-E3C8-0C95-FC58-469F38F7C963}"/>
              </a:ext>
            </a:extLst>
          </p:cNvPr>
          <p:cNvSpPr txBox="1"/>
          <p:nvPr/>
        </p:nvSpPr>
        <p:spPr>
          <a:xfrm>
            <a:off x="4095328" y="9188439"/>
            <a:ext cx="12801600" cy="707886"/>
          </a:xfrm>
          <a:prstGeom prst="rect">
            <a:avLst/>
          </a:prstGeom>
          <a:noFill/>
        </p:spPr>
        <p:txBody>
          <a:bodyPr wrap="square" rtlCol="0">
            <a:spAutoFit/>
          </a:bodyPr>
          <a:lstStyle/>
          <a:p>
            <a:r>
              <a:rPr lang="en-US" sz="4000" dirty="0">
                <a:hlinkClick r:id="rId3"/>
              </a:rPr>
              <a:t>https://zp.edu.ua/kafedra-mikro-ta-nanoelektroniki</a:t>
            </a:r>
            <a:r>
              <a:rPr lang="uk-UA" sz="4000" dirty="0"/>
              <a:t> </a:t>
            </a:r>
          </a:p>
        </p:txBody>
      </p:sp>
      <p:pic>
        <p:nvPicPr>
          <p:cNvPr id="4" name="Рисунок 3">
            <a:extLst>
              <a:ext uri="{FF2B5EF4-FFF2-40B4-BE49-F238E27FC236}">
                <a16:creationId xmlns:a16="http://schemas.microsoft.com/office/drawing/2014/main" id="{A620F0BA-C924-9DB0-E913-801F394B5377}"/>
              </a:ext>
            </a:extLst>
          </p:cNvPr>
          <p:cNvPicPr>
            <a:picLocks noChangeAspect="1"/>
          </p:cNvPicPr>
          <p:nvPr/>
        </p:nvPicPr>
        <p:blipFill>
          <a:blip r:embed="rId4"/>
          <a:stretch>
            <a:fillRect/>
          </a:stretch>
        </p:blipFill>
        <p:spPr>
          <a:xfrm>
            <a:off x="11734800" y="3001313"/>
            <a:ext cx="6034872" cy="2026436"/>
          </a:xfrm>
          <a:prstGeom prst="rect">
            <a:avLst/>
          </a:prstGeom>
        </p:spPr>
      </p:pic>
      <p:pic>
        <p:nvPicPr>
          <p:cNvPr id="21" name="Picture 2" descr="Профессия: специалист-нанотехнолог | Very Life Victory">
            <a:extLst>
              <a:ext uri="{FF2B5EF4-FFF2-40B4-BE49-F238E27FC236}">
                <a16:creationId xmlns:a16="http://schemas.microsoft.com/office/drawing/2014/main" id="{104D3C43-FF44-7AD1-FB85-D78969846D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50" b="29126"/>
          <a:stretch/>
        </p:blipFill>
        <p:spPr bwMode="auto">
          <a:xfrm>
            <a:off x="11684000" y="5398258"/>
            <a:ext cx="6184753" cy="242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8731"/>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1">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Тема1" id="{A830B64E-E24F-4C13-A812-DF0BE02CB2FB}" vid="{61AE0518-D83A-464D-81A4-DDD5D8E44EAF}"/>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Тема1</Template>
  <TotalTime>6839</TotalTime>
  <Words>2131</Words>
  <Application>Microsoft Office PowerPoint</Application>
  <PresentationFormat>Довільний</PresentationFormat>
  <Paragraphs>247</Paragraphs>
  <Slides>21</Slides>
  <Notes>1</Notes>
  <HiddenSlides>0</HiddenSlides>
  <MMClips>1</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21</vt:i4>
      </vt:variant>
    </vt:vector>
  </HeadingPairs>
  <TitlesOfParts>
    <vt:vector size="28" baseType="lpstr">
      <vt:lpstr>Wingdings</vt:lpstr>
      <vt:lpstr>Arial</vt:lpstr>
      <vt:lpstr>Roboto Bold</vt:lpstr>
      <vt:lpstr>Tw Cen MT</vt:lpstr>
      <vt:lpstr>Tw Cen MT (Основной текст)</vt:lpstr>
      <vt:lpstr>Calibri</vt:lpstr>
      <vt:lpstr>Тема1</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Минималистическая архитектура для начинающих</dc:title>
  <dc:creator>Andiva</dc:creator>
  <cp:lastModifiedBy>Наталія Фурманова</cp:lastModifiedBy>
  <cp:revision>64</cp:revision>
  <dcterms:created xsi:type="dcterms:W3CDTF">2006-08-16T00:00:00Z</dcterms:created>
  <dcterms:modified xsi:type="dcterms:W3CDTF">2022-05-09T07:51:31Z</dcterms:modified>
  <dc:identifier>DAE4asRz5Lc</dc:identifier>
</cp:coreProperties>
</file>